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7" r:id="rId2"/>
  </p:sldIdLst>
  <p:sldSz cx="12192000" cy="6858000"/>
  <p:notesSz cx="6858000" cy="9945688"/>
  <p:embeddedFontLst>
    <p:embeddedFont>
      <p:font typeface="Malgun Gothic" panose="020B0503020000020004" pitchFamily="34" charset="-127"/>
      <p:regular r:id="rId5"/>
      <p:bold r:id="rId6"/>
    </p:embeddedFont>
    <p:embeddedFont>
      <p:font typeface="Quicksand Light" panose="020B0604020202020204" charset="0"/>
      <p:regular r:id="rId7"/>
    </p:embeddedFont>
    <p:embeddedFont>
      <p:font typeface="TH SarabunIT๙" panose="020B0500040200020003" pitchFamily="34" charset="-34"/>
      <p:regular r:id="rId8"/>
      <p:bold r:id="rId9"/>
      <p:italic r:id="rId10"/>
      <p:boldItalic r:id="rId11"/>
    </p:embeddedFont>
    <p:embeddedFont>
      <p:font typeface="TH SarabunPSK" panose="020B0500040200020003" pitchFamily="34" charset="-34"/>
      <p:regular r:id="rId12"/>
      <p:bold r:id="rId13"/>
      <p:italic r:id="rId14"/>
      <p:boldItalic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68E"/>
    <a:srgbClr val="FA8880"/>
    <a:srgbClr val="FB486F"/>
    <a:srgbClr val="FF00FF"/>
    <a:srgbClr val="FEE4E3"/>
    <a:srgbClr val="001C84"/>
    <a:srgbClr val="95D7FD"/>
    <a:srgbClr val="421433"/>
    <a:srgbClr val="7AD1C6"/>
    <a:srgbClr val="96D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2022-10-18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2022-10-18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BC25E57B-ADB4-42A6-BFF6-25417C95A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2D9E64D2-7275-48CC-A21D-A128DA2B1B7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557920-9F8F-4E90-8295-6BEE3375D2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ABB28A-10BE-4EF4-A17C-025249D13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8"/>
          <a:stretch/>
        </p:blipFill>
        <p:spPr>
          <a:xfrm>
            <a:off x="9649837" y="4183698"/>
            <a:ext cx="2542163" cy="267430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11E3598-93AD-4C83-99F0-1B5FF648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2"/>
          <a:stretch/>
        </p:blipFill>
        <p:spPr>
          <a:xfrm>
            <a:off x="0" y="4183698"/>
            <a:ext cx="2308011" cy="26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7A9649-6E34-4C60-AEB6-33D857015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66E6063-344A-4503-BF51-C4874067B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59"/>
          <a:stretch/>
        </p:blipFill>
        <p:spPr>
          <a:xfrm>
            <a:off x="4810798" y="0"/>
            <a:ext cx="3418802" cy="685800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E90CE3C9-2F20-4087-BF17-065A562EE7E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830252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789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438FA545-3B5D-48C6-BDA9-EC4A253D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78769950-917A-4B27-9564-E8F7A4F7E4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0578" y="1193800"/>
            <a:ext cx="2755032" cy="4470400"/>
          </a:xfrm>
          <a:prstGeom prst="roundRect">
            <a:avLst>
              <a:gd name="adj" fmla="val 790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A124D261-002D-4205-814C-93CEFD3D6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5818" y="1193800"/>
            <a:ext cx="2755032" cy="4470400"/>
          </a:xfrm>
          <a:prstGeom prst="roundRect">
            <a:avLst>
              <a:gd name="adj" fmla="val 790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9559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E908072-55DE-49FF-B9F7-EE71973FB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769B27A9-551A-434F-9C41-4A4A5B6FE2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7436" y="2578053"/>
            <a:ext cx="3446418" cy="34464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8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7FE32FD7-1F8B-4394-B972-BB2AEB04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58148" y="2578053"/>
            <a:ext cx="3446418" cy="34464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8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0981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539CEE8D-6220-4473-B6F6-430299D84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5F80E854-17ED-4186-914C-5943F1B12B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8912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E7B7EC9A-5427-4348-8C96-F11B8C2E84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8912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245E0219-096F-48BD-B87B-22E7AC2944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399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33017E98-810B-493B-AD5D-CDF4AB6A64A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399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0910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682B3C2-34E3-4BA3-82A8-37695A043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11">
            <a:extLst>
              <a:ext uri="{FF2B5EF4-FFF2-40B4-BE49-F238E27FC236}">
                <a16:creationId xmlns:a16="http://schemas.microsoft.com/office/drawing/2014/main" id="{4DFC06C8-8757-4AE9-84B9-31AB482FAD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60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3DAD0551-2B25-4D95-9C8C-6E16ED15F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C1833CC9-DD0B-400C-945A-5826618373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0072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75DC4845-B016-4330-AA40-2BE1479A3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20CA445B-1E25-46D5-82C3-C6156B8FF6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818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68648B-DACD-4ED4-A703-7FD99BDD58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80CFD50-5535-46B6-9FCD-84F1EE89A9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90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A7988F4-BADB-426A-91B7-B7EEC0AD26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F3A131F-1E6F-4EB2-BD45-EEE0FF254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b="11262"/>
          <a:stretch/>
        </p:blipFill>
        <p:spPr>
          <a:xfrm>
            <a:off x="-1" y="4484872"/>
            <a:ext cx="2958545" cy="237312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0263E41-B212-421C-ADE1-3A4787142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4"/>
          <a:stretch/>
        </p:blipFill>
        <p:spPr>
          <a:xfrm>
            <a:off x="9804457" y="4183698"/>
            <a:ext cx="2387543" cy="26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4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0D4287D2-6528-419F-BCC0-138809D64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22E32A98-50E9-4C8D-8886-4C2052FE06B7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053ECA3-5E50-42A8-809F-C7974FED5D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313839E-9B96-4B14-992C-551A02E2F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/>
          <a:stretch/>
        </p:blipFill>
        <p:spPr>
          <a:xfrm>
            <a:off x="1" y="4183698"/>
            <a:ext cx="2534190" cy="267430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FC77248-7252-4C6D-86D7-CDC8A984D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8" b="15551"/>
          <a:stretch/>
        </p:blipFill>
        <p:spPr>
          <a:xfrm>
            <a:off x="9346611" y="4599577"/>
            <a:ext cx="2845389" cy="225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09C3330-38F3-4811-A2BE-06FB88254B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9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2EBD973-A113-4178-9399-06B7DFB4BF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10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6B75CD-4D43-44E7-8720-2F8B135F65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156E324-B123-4222-A0F6-2BF46CB88BA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9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EE59985-5879-4E7C-9B9B-DDBB691493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3BE3C5E0-4871-4A73-BAE4-89DDD12D91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4506" y="2217367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D0215FF7-2119-499D-AC03-1019EF66C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1740" y="2217367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46CEA76D-8504-4FD8-B589-026FED9BC5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8974" y="2217367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53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18ACABE-A41E-4640-AA94-8B4C29C2F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그림 개체 틀 17">
            <a:extLst>
              <a:ext uri="{FF2B5EF4-FFF2-40B4-BE49-F238E27FC236}">
                <a16:creationId xmlns:a16="http://schemas.microsoft.com/office/drawing/2014/main" id="{FFA45DB5-18A1-4544-A775-EE30BA91E8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04426" y="2285999"/>
            <a:ext cx="1976212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17">
            <a:extLst>
              <a:ext uri="{FF2B5EF4-FFF2-40B4-BE49-F238E27FC236}">
                <a16:creationId xmlns:a16="http://schemas.microsoft.com/office/drawing/2014/main" id="{44D5C078-BA06-4910-8F20-D63BA0D7E7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40071" y="2285999"/>
            <a:ext cx="1976212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0C95DBBE-11F3-4C4C-BC6F-C801E54D24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5716" y="2285999"/>
            <a:ext cx="1976212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9" name="그림 개체 틀 17">
            <a:extLst>
              <a:ext uri="{FF2B5EF4-FFF2-40B4-BE49-F238E27FC236}">
                <a16:creationId xmlns:a16="http://schemas.microsoft.com/office/drawing/2014/main" id="{0C677C8E-A1A0-4A23-BFED-2053EADE3B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11362" y="2285999"/>
            <a:ext cx="1976212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505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72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สี่เหลี่ยมผืนผ้า 134">
            <a:extLst>
              <a:ext uri="{FF2B5EF4-FFF2-40B4-BE49-F238E27FC236}">
                <a16:creationId xmlns:a16="http://schemas.microsoft.com/office/drawing/2014/main" id="{DCE323DF-C1F5-486C-92F1-1550D02C1344}"/>
              </a:ext>
            </a:extLst>
          </p:cNvPr>
          <p:cNvSpPr/>
          <p:nvPr/>
        </p:nvSpPr>
        <p:spPr>
          <a:xfrm>
            <a:off x="1912689" y="598392"/>
            <a:ext cx="7399090" cy="1038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ประชาสัมพันธ์ภาษีที่ดินและสิ่งปลูกสร้าง ภาษีป้าย ประจำปี 2566</a:t>
            </a:r>
          </a:p>
          <a:p>
            <a:pPr algn="ctr"/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คุณคือคนดี ภาษีนั้นต้องจ่าย องค์การบริหารส่วนตำบลดินจี่ เพื่อพัฒนา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th-TH" sz="28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87" name="รูปภาพ 186">
            <a:extLst>
              <a:ext uri="{FF2B5EF4-FFF2-40B4-BE49-F238E27FC236}">
                <a16:creationId xmlns:a16="http://schemas.microsoft.com/office/drawing/2014/main" id="{2F077FFF-68D2-4E70-B1A7-2360DBA51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4" b="76697" l="21447" r="32842">
                        <a14:foregroundMark x1="24792" y1="63519" x2="28750" y2="62778"/>
                        <a14:foregroundMark x1="28750" y1="62778" x2="25000" y2="64074"/>
                        <a14:foregroundMark x1="30469" y1="64815" x2="31719" y2="67315"/>
                        <a14:foregroundMark x1="23490" y1="65000" x2="23073" y2="65463"/>
                        <a14:foregroundMark x1="23385" y1="65000" x2="22344" y2="66389"/>
                        <a14:foregroundMark x1="22552" y1="70185" x2="26406" y2="73241"/>
                        <a14:foregroundMark x1="26406" y1="73241" x2="30521" y2="71759"/>
                        <a14:foregroundMark x1="30521" y1="71759" x2="31198" y2="70093"/>
                      </a14:backgroundRemoval>
                    </a14:imgEffect>
                  </a14:imgLayer>
                </a14:imgProps>
              </a:ext>
            </a:extLst>
          </a:blip>
          <a:srcRect l="20023" t="55780" r="65734" b="20979"/>
          <a:stretch/>
        </p:blipFill>
        <p:spPr>
          <a:xfrm>
            <a:off x="-88778" y="-310393"/>
            <a:ext cx="1736521" cy="1593908"/>
          </a:xfrm>
          <a:prstGeom prst="rect">
            <a:avLst/>
          </a:prstGeom>
        </p:spPr>
      </p:pic>
      <p:sp>
        <p:nvSpPr>
          <p:cNvPr id="188" name="กล่องข้อความ 187">
            <a:extLst>
              <a:ext uri="{FF2B5EF4-FFF2-40B4-BE49-F238E27FC236}">
                <a16:creationId xmlns:a16="http://schemas.microsoft.com/office/drawing/2014/main" id="{48924C83-66E7-45F1-8253-E7E23D6D30A2}"/>
              </a:ext>
            </a:extLst>
          </p:cNvPr>
          <p:cNvSpPr txBox="1"/>
          <p:nvPr/>
        </p:nvSpPr>
        <p:spPr>
          <a:xfrm>
            <a:off x="2046912" y="6782"/>
            <a:ext cx="7558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1C8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ประกาศองค์การบริหารส่วนตำบลดินจี่</a:t>
            </a:r>
          </a:p>
        </p:txBody>
      </p:sp>
      <p:sp>
        <p:nvSpPr>
          <p:cNvPr id="190" name="สี่เหลี่ยมผืนผ้า 189">
            <a:extLst>
              <a:ext uri="{FF2B5EF4-FFF2-40B4-BE49-F238E27FC236}">
                <a16:creationId xmlns:a16="http://schemas.microsoft.com/office/drawing/2014/main" id="{E6861100-1486-4BB3-AB32-1AF509BEF1D7}"/>
              </a:ext>
            </a:extLst>
          </p:cNvPr>
          <p:cNvSpPr/>
          <p:nvPr/>
        </p:nvSpPr>
        <p:spPr>
          <a:xfrm>
            <a:off x="7489817" y="1535886"/>
            <a:ext cx="2100480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ภาษีป้าย</a:t>
            </a:r>
          </a:p>
        </p:txBody>
      </p:sp>
      <p:sp>
        <p:nvSpPr>
          <p:cNvPr id="191" name="สี่เหลี่ยมผืนผ้า 190">
            <a:extLst>
              <a:ext uri="{FF2B5EF4-FFF2-40B4-BE49-F238E27FC236}">
                <a16:creationId xmlns:a16="http://schemas.microsoft.com/office/drawing/2014/main" id="{50E5A7F5-1885-425E-8B85-04FF5879A63C}"/>
              </a:ext>
            </a:extLst>
          </p:cNvPr>
          <p:cNvSpPr/>
          <p:nvPr/>
        </p:nvSpPr>
        <p:spPr>
          <a:xfrm>
            <a:off x="2046912" y="1614879"/>
            <a:ext cx="2100480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ภาษีที่ดินและสิ่งปลูกสร้าง</a:t>
            </a:r>
          </a:p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7820D122-A00B-4781-9A8C-883968DF9CE5}"/>
              </a:ext>
            </a:extLst>
          </p:cNvPr>
          <p:cNvSpPr/>
          <p:nvPr/>
        </p:nvSpPr>
        <p:spPr>
          <a:xfrm>
            <a:off x="3061065" y="2054477"/>
            <a:ext cx="2100480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พฤศจิกายน - ธันวาคม 2565</a:t>
            </a:r>
          </a:p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3" name="สี่เหลี่ยมผืนผ้า 192">
            <a:extLst>
              <a:ext uri="{FF2B5EF4-FFF2-40B4-BE49-F238E27FC236}">
                <a16:creationId xmlns:a16="http://schemas.microsoft.com/office/drawing/2014/main" id="{2A46F7A3-EBEA-48F7-B2DE-6193D00FEFBA}"/>
              </a:ext>
            </a:extLst>
          </p:cNvPr>
          <p:cNvSpPr/>
          <p:nvPr/>
        </p:nvSpPr>
        <p:spPr>
          <a:xfrm>
            <a:off x="679598" y="2055517"/>
            <a:ext cx="2328117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แจ้งรายการที่ดินและสิ่งปลูกสร้าง</a:t>
            </a:r>
          </a:p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612AEF63-5698-48B3-A02B-EA255DDE6936}"/>
              </a:ext>
            </a:extLst>
          </p:cNvPr>
          <p:cNvSpPr/>
          <p:nvPr/>
        </p:nvSpPr>
        <p:spPr>
          <a:xfrm>
            <a:off x="679598" y="2497606"/>
            <a:ext cx="2328117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ประกาศราคาประเมินทุนทรัพย์</a:t>
            </a:r>
          </a:p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59E2CEF9-022F-473E-85A7-6C3FDF3D386B}"/>
              </a:ext>
            </a:extLst>
          </p:cNvPr>
          <p:cNvSpPr/>
          <p:nvPr/>
        </p:nvSpPr>
        <p:spPr>
          <a:xfrm>
            <a:off x="3061065" y="3393880"/>
            <a:ext cx="2100480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ภายในเดือน เมษายน 2566</a:t>
            </a:r>
          </a:p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6" name="สี่เหลี่ยมผืนผ้า 195">
            <a:extLst>
              <a:ext uri="{FF2B5EF4-FFF2-40B4-BE49-F238E27FC236}">
                <a16:creationId xmlns:a16="http://schemas.microsoft.com/office/drawing/2014/main" id="{4E4868B8-0209-4B69-B017-64670EF33FC5}"/>
              </a:ext>
            </a:extLst>
          </p:cNvPr>
          <p:cNvSpPr/>
          <p:nvPr/>
        </p:nvSpPr>
        <p:spPr>
          <a:xfrm>
            <a:off x="679598" y="3390083"/>
            <a:ext cx="2328117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16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ชำระภาษีตามแบบแจ้งการประเมิน</a:t>
            </a:r>
          </a:p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7" name="สี่เหลี่ยมผืนผ้า 196">
            <a:extLst>
              <a:ext uri="{FF2B5EF4-FFF2-40B4-BE49-F238E27FC236}">
                <a16:creationId xmlns:a16="http://schemas.microsoft.com/office/drawing/2014/main" id="{D29EA554-5082-4658-8E98-A04559843231}"/>
              </a:ext>
            </a:extLst>
          </p:cNvPr>
          <p:cNvSpPr/>
          <p:nvPr/>
        </p:nvSpPr>
        <p:spPr>
          <a:xfrm>
            <a:off x="3061065" y="2955555"/>
            <a:ext cx="2100480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ภายในเดือน กุมภาพันธ์ 2566</a:t>
            </a:r>
          </a:p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8" name="สี่เหลี่ยมผืนผ้า 197">
            <a:extLst>
              <a:ext uri="{FF2B5EF4-FFF2-40B4-BE49-F238E27FC236}">
                <a16:creationId xmlns:a16="http://schemas.microsoft.com/office/drawing/2014/main" id="{77406DD5-FE78-4C20-ABC0-F9D26F865FF9}"/>
              </a:ext>
            </a:extLst>
          </p:cNvPr>
          <p:cNvSpPr/>
          <p:nvPr/>
        </p:nvSpPr>
        <p:spPr>
          <a:xfrm>
            <a:off x="679599" y="2942438"/>
            <a:ext cx="2328117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แจ้งประเมินภาษีให้แก่ผู้เสียภาษี</a:t>
            </a:r>
          </a:p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9" name="สี่เหลี่ยมผืนผ้า 198">
            <a:extLst>
              <a:ext uri="{FF2B5EF4-FFF2-40B4-BE49-F238E27FC236}">
                <a16:creationId xmlns:a16="http://schemas.microsoft.com/office/drawing/2014/main" id="{4A59B185-1CD8-4E90-8A76-FB65281E9575}"/>
              </a:ext>
            </a:extLst>
          </p:cNvPr>
          <p:cNvSpPr/>
          <p:nvPr/>
        </p:nvSpPr>
        <p:spPr>
          <a:xfrm>
            <a:off x="6416398" y="1977926"/>
            <a:ext cx="2100480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ยื่นแบบแสดงรายการ (ภ.ป.1)</a:t>
            </a:r>
          </a:p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0" name="สี่เหลี่ยมผืนผ้า 199">
            <a:extLst>
              <a:ext uri="{FF2B5EF4-FFF2-40B4-BE49-F238E27FC236}">
                <a16:creationId xmlns:a16="http://schemas.microsoft.com/office/drawing/2014/main" id="{6C5CB68A-16BA-4303-BFF3-4EAA43A26820}"/>
              </a:ext>
            </a:extLst>
          </p:cNvPr>
          <p:cNvSpPr/>
          <p:nvPr/>
        </p:nvSpPr>
        <p:spPr>
          <a:xfrm>
            <a:off x="3061065" y="2508880"/>
            <a:ext cx="2100480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ก่อนวันที่ 1 กุมภาพันธ์ 2566</a:t>
            </a:r>
          </a:p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1" name="สี่เหลี่ยมผืนผ้า 200">
            <a:extLst>
              <a:ext uri="{FF2B5EF4-FFF2-40B4-BE49-F238E27FC236}">
                <a16:creationId xmlns:a16="http://schemas.microsoft.com/office/drawing/2014/main" id="{E6CCB706-4E70-4A62-A037-551EE8DF2E87}"/>
              </a:ext>
            </a:extLst>
          </p:cNvPr>
          <p:cNvSpPr/>
          <p:nvPr/>
        </p:nvSpPr>
        <p:spPr>
          <a:xfrm>
            <a:off x="6424787" y="2423922"/>
            <a:ext cx="2100480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ระยะเวลาการชำระภาษี</a:t>
            </a:r>
          </a:p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2" name="สี่เหลี่ยมผืนผ้า 201">
            <a:extLst>
              <a:ext uri="{FF2B5EF4-FFF2-40B4-BE49-F238E27FC236}">
                <a16:creationId xmlns:a16="http://schemas.microsoft.com/office/drawing/2014/main" id="{C419E19F-101A-477E-B34D-543454E7DCA0}"/>
              </a:ext>
            </a:extLst>
          </p:cNvPr>
          <p:cNvSpPr/>
          <p:nvPr/>
        </p:nvSpPr>
        <p:spPr>
          <a:xfrm>
            <a:off x="6424787" y="2866956"/>
            <a:ext cx="2100480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ไม่ยื่นแบบตามเวลาที่กำหนด</a:t>
            </a:r>
          </a:p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3" name="สี่เหลี่ยมผืนผ้า 202">
            <a:extLst>
              <a:ext uri="{FF2B5EF4-FFF2-40B4-BE49-F238E27FC236}">
                <a16:creationId xmlns:a16="http://schemas.microsoft.com/office/drawing/2014/main" id="{C7B7AB70-DF92-4CCD-875D-637FC9737CDC}"/>
              </a:ext>
            </a:extLst>
          </p:cNvPr>
          <p:cNvSpPr/>
          <p:nvPr/>
        </p:nvSpPr>
        <p:spPr>
          <a:xfrm>
            <a:off x="6424787" y="3309531"/>
            <a:ext cx="2100480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ไม่ชำระตามเวลาที่กำหนด</a:t>
            </a:r>
          </a:p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" name="สี่เหลี่ยมผืนผ้า 203">
            <a:extLst>
              <a:ext uri="{FF2B5EF4-FFF2-40B4-BE49-F238E27FC236}">
                <a16:creationId xmlns:a16="http://schemas.microsoft.com/office/drawing/2014/main" id="{7229C3AB-BB8E-4260-984E-410505807000}"/>
              </a:ext>
            </a:extLst>
          </p:cNvPr>
          <p:cNvSpPr/>
          <p:nvPr/>
        </p:nvSpPr>
        <p:spPr>
          <a:xfrm>
            <a:off x="8553448" y="3315694"/>
            <a:ext cx="2394185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เงินเพิ่มร้อยละ 2 ต่อเดือนของภาษีป้าย</a:t>
            </a:r>
          </a:p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5" name="สี่เหลี่ยมผืนผ้า 204">
            <a:extLst>
              <a:ext uri="{FF2B5EF4-FFF2-40B4-BE49-F238E27FC236}">
                <a16:creationId xmlns:a16="http://schemas.microsoft.com/office/drawing/2014/main" id="{86E923E5-F95B-4FB5-8F72-B25493059E27}"/>
              </a:ext>
            </a:extLst>
          </p:cNvPr>
          <p:cNvSpPr/>
          <p:nvPr/>
        </p:nvSpPr>
        <p:spPr>
          <a:xfrm>
            <a:off x="8553449" y="2866956"/>
            <a:ext cx="2394185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เงินเพิ่มร้อยละ 10 ของการภาษีป้าย</a:t>
            </a:r>
          </a:p>
          <a:p>
            <a:pPr algn="ctr"/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6" name="สี่เหลี่ยมผืนผ้า 205">
            <a:extLst>
              <a:ext uri="{FF2B5EF4-FFF2-40B4-BE49-F238E27FC236}">
                <a16:creationId xmlns:a16="http://schemas.microsoft.com/office/drawing/2014/main" id="{DCFEC2FE-AEF9-431E-A35E-76EB7E66038D}"/>
              </a:ext>
            </a:extLst>
          </p:cNvPr>
          <p:cNvSpPr/>
          <p:nvPr/>
        </p:nvSpPr>
        <p:spPr>
          <a:xfrm>
            <a:off x="8546106" y="2421649"/>
            <a:ext cx="2394184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ภายใน 15 วัน นับแต่วันได้รับแจ้งประเมิน</a:t>
            </a:r>
          </a:p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7" name="สี่เหลี่ยมผืนผ้า 206">
            <a:extLst>
              <a:ext uri="{FF2B5EF4-FFF2-40B4-BE49-F238E27FC236}">
                <a16:creationId xmlns:a16="http://schemas.microsoft.com/office/drawing/2014/main" id="{D96DE3DC-31DA-4363-9E58-DA1D0F6EE7BE}"/>
              </a:ext>
            </a:extLst>
          </p:cNvPr>
          <p:cNvSpPr/>
          <p:nvPr/>
        </p:nvSpPr>
        <p:spPr>
          <a:xfrm>
            <a:off x="8536671" y="1977926"/>
            <a:ext cx="2394184" cy="4194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มกราคม – มีนาคม 2566</a:t>
            </a:r>
          </a:p>
        </p:txBody>
      </p:sp>
      <p:sp>
        <p:nvSpPr>
          <p:cNvPr id="208" name="ลูกศร: ขวา 207">
            <a:extLst>
              <a:ext uri="{FF2B5EF4-FFF2-40B4-BE49-F238E27FC236}">
                <a16:creationId xmlns:a16="http://schemas.microsoft.com/office/drawing/2014/main" id="{8486669A-7513-49FB-AA41-32C13305B252}"/>
              </a:ext>
            </a:extLst>
          </p:cNvPr>
          <p:cNvSpPr/>
          <p:nvPr/>
        </p:nvSpPr>
        <p:spPr>
          <a:xfrm>
            <a:off x="679598" y="3881882"/>
            <a:ext cx="968145" cy="620785"/>
          </a:xfrm>
          <a:prstGeom prst="rightArrow">
            <a:avLst/>
          </a:prstGeom>
          <a:solidFill>
            <a:srgbClr val="FB4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ผู้เสียภาษี</a:t>
            </a:r>
          </a:p>
        </p:txBody>
      </p:sp>
      <p:sp>
        <p:nvSpPr>
          <p:cNvPr id="210" name="ลูกศร: ขวา 209">
            <a:extLst>
              <a:ext uri="{FF2B5EF4-FFF2-40B4-BE49-F238E27FC236}">
                <a16:creationId xmlns:a16="http://schemas.microsoft.com/office/drawing/2014/main" id="{C4AA7843-DB4B-411F-9833-0072FA0D41EC}"/>
              </a:ext>
            </a:extLst>
          </p:cNvPr>
          <p:cNvSpPr/>
          <p:nvPr/>
        </p:nvSpPr>
        <p:spPr>
          <a:xfrm>
            <a:off x="679598" y="4579722"/>
            <a:ext cx="968145" cy="620785"/>
          </a:xfrm>
          <a:prstGeom prst="rightArrow">
            <a:avLst/>
          </a:prstGeom>
          <a:solidFill>
            <a:srgbClr val="FB4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ผู้เสียภาษี</a:t>
            </a:r>
          </a:p>
        </p:txBody>
      </p:sp>
      <p:sp>
        <p:nvSpPr>
          <p:cNvPr id="211" name="ลูกศร: ขวา 210">
            <a:extLst>
              <a:ext uri="{FF2B5EF4-FFF2-40B4-BE49-F238E27FC236}">
                <a16:creationId xmlns:a16="http://schemas.microsoft.com/office/drawing/2014/main" id="{6F4946AA-36AE-405F-A0B3-634F48357CE7}"/>
              </a:ext>
            </a:extLst>
          </p:cNvPr>
          <p:cNvSpPr/>
          <p:nvPr/>
        </p:nvSpPr>
        <p:spPr>
          <a:xfrm>
            <a:off x="679598" y="5233400"/>
            <a:ext cx="963862" cy="620785"/>
          </a:xfrm>
          <a:prstGeom prst="rightArrow">
            <a:avLst/>
          </a:prstGeom>
          <a:solidFill>
            <a:srgbClr val="FB4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ผู้เสียภาษี</a:t>
            </a:r>
          </a:p>
        </p:txBody>
      </p:sp>
      <p:sp>
        <p:nvSpPr>
          <p:cNvPr id="213" name="สี่เหลี่ยมผืนผ้า 212">
            <a:extLst>
              <a:ext uri="{FF2B5EF4-FFF2-40B4-BE49-F238E27FC236}">
                <a16:creationId xmlns:a16="http://schemas.microsoft.com/office/drawing/2014/main" id="{948A2FE1-53AC-45AC-B2C4-4AB11354F1AF}"/>
              </a:ext>
            </a:extLst>
          </p:cNvPr>
          <p:cNvSpPr/>
          <p:nvPr/>
        </p:nvSpPr>
        <p:spPr>
          <a:xfrm>
            <a:off x="1702965" y="3871832"/>
            <a:ext cx="3456265" cy="643634"/>
          </a:xfrm>
          <a:prstGeom prst="rect">
            <a:avLst/>
          </a:prstGeom>
          <a:solidFill>
            <a:srgbClr val="FA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เจ้าของที่ดินหรือสิ่งปลูกสร้าง หรือเป็นผู้ครอบครอง หรือทำประโยชน์ในที่ดิน หรือสิ่งปลูกสร้างอัน</a:t>
            </a:r>
            <a:r>
              <a:rPr lang="th-TH" sz="160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เป็นทรัพย์สินของรัฐ</a:t>
            </a:r>
            <a:endParaRPr lang="th-TH" sz="16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14" name="สี่เหลี่ยมผืนผ้า 213">
            <a:extLst>
              <a:ext uri="{FF2B5EF4-FFF2-40B4-BE49-F238E27FC236}">
                <a16:creationId xmlns:a16="http://schemas.microsoft.com/office/drawing/2014/main" id="{C4C04790-3B98-4EF0-B8F3-14A89E6DEDF0}"/>
              </a:ext>
            </a:extLst>
          </p:cNvPr>
          <p:cNvSpPr/>
          <p:nvPr/>
        </p:nvSpPr>
        <p:spPr>
          <a:xfrm>
            <a:off x="1702967" y="4591723"/>
            <a:ext cx="3909267" cy="620785"/>
          </a:xfrm>
          <a:prstGeom prst="rect">
            <a:avLst/>
          </a:prstGeom>
          <a:solidFill>
            <a:srgbClr val="FA8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 10 ของค่าภาษี ชำระภาษีก่อนออกหนังสือแจ้งเตือน</a:t>
            </a:r>
          </a:p>
          <a:p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 20 ของค่าภาษี ชำระภายในวันที่กำหนดไว้ในหนังสือแจ้งเตือน</a:t>
            </a:r>
          </a:p>
        </p:txBody>
      </p:sp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F8ADC3BF-F93A-4BBE-82D3-E1E00EBC5DBE}"/>
              </a:ext>
            </a:extLst>
          </p:cNvPr>
          <p:cNvSpPr/>
          <p:nvPr/>
        </p:nvSpPr>
        <p:spPr>
          <a:xfrm>
            <a:off x="1694579" y="5268970"/>
            <a:ext cx="3909266" cy="620785"/>
          </a:xfrm>
          <a:prstGeom prst="rect">
            <a:avLst/>
          </a:prstGeom>
          <a:solidFill>
            <a:srgbClr val="FA8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 10 ของค่าภาษี ชำระภาษีก่อนออกหนังสือแจ้งเตือน</a:t>
            </a:r>
          </a:p>
          <a:p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 20 ของค่าภาษี ชำระภายในวันที่กำหนดไว้ในหนังสือแจ้งเตือน</a:t>
            </a:r>
          </a:p>
        </p:txBody>
      </p:sp>
      <p:graphicFrame>
        <p:nvGraphicFramePr>
          <p:cNvPr id="216" name="ตาราง 216">
            <a:extLst>
              <a:ext uri="{FF2B5EF4-FFF2-40B4-BE49-F238E27FC236}">
                <a16:creationId xmlns:a16="http://schemas.microsoft.com/office/drawing/2014/main" id="{C25C8B43-AFDC-4D2C-8823-627395BDF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971371"/>
              </p:ext>
            </p:extLst>
          </p:nvPr>
        </p:nvGraphicFramePr>
        <p:xfrm>
          <a:off x="6090406" y="3993161"/>
          <a:ext cx="5612234" cy="223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187">
                  <a:extLst>
                    <a:ext uri="{9D8B030D-6E8A-4147-A177-3AD203B41FA5}">
                      <a16:colId xmlns:a16="http://schemas.microsoft.com/office/drawing/2014/main" val="3906534773"/>
                    </a:ext>
                  </a:extLst>
                </a:gridCol>
                <a:gridCol w="2491530">
                  <a:extLst>
                    <a:ext uri="{9D8B030D-6E8A-4147-A177-3AD203B41FA5}">
                      <a16:colId xmlns:a16="http://schemas.microsoft.com/office/drawing/2014/main" val="2396187422"/>
                    </a:ext>
                  </a:extLst>
                </a:gridCol>
                <a:gridCol w="1585517">
                  <a:extLst>
                    <a:ext uri="{9D8B030D-6E8A-4147-A177-3AD203B41FA5}">
                      <a16:colId xmlns:a16="http://schemas.microsoft.com/office/drawing/2014/main" val="2765892260"/>
                    </a:ext>
                  </a:extLst>
                </a:gridCol>
              </a:tblGrid>
              <a:tr h="400152">
                <a:tc>
                  <a:txBody>
                    <a:bodyPr/>
                    <a:lstStyle/>
                    <a:p>
                      <a:r>
                        <a:rPr lang="th-TH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ประเภท 1</a:t>
                      </a:r>
                    </a:p>
                    <a:p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อักษรไทยล้วน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thaiAlphaParenBoth"/>
                      </a:pPr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ที่เคลื่อนที่/เปลี่ยนข้อความได้ (ป้ายไฟวิ่ง)</a:t>
                      </a:r>
                    </a:p>
                    <a:p>
                      <a:pPr marL="342900" indent="-342900">
                        <a:buAutoNum type="thaiAlphaParenBoth"/>
                      </a:pPr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ป้ายติดทั่วไป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อัตรา 10 บาท/500 ตร.ชม.</a:t>
                      </a:r>
                    </a:p>
                    <a:p>
                      <a:endParaRPr lang="th-TH" sz="12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อัตรา 5 บาท/500 ตร.ชม.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86495"/>
                  </a:ext>
                </a:extLst>
              </a:tr>
              <a:tr h="774603">
                <a:tc>
                  <a:txBody>
                    <a:bodyPr/>
                    <a:lstStyle/>
                    <a:p>
                      <a:r>
                        <a:rPr lang="th-T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ประเภท 2</a:t>
                      </a:r>
                    </a:p>
                    <a:p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ไม่มีอักษรไทยอักษรไทยอยู่ได้/เครื่องหมาย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thaiAlphaParenBoth"/>
                      </a:pPr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ที่เคลื่อนที่/เปลี่ยนข้อความ เครื่องหมาย หรือภาพอื่นได้ (ป้ายไฟวิ่ง)</a:t>
                      </a:r>
                    </a:p>
                    <a:p>
                      <a:pPr marL="342900" indent="-342900">
                        <a:buAutoNum type="thaiAlphaParenBoth"/>
                      </a:pPr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ป้ายติดทั่วไป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อัตรา 52 บาท/500 ตร.ชม.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อัตรา 26 บาท/500 ตร.ชม.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50752"/>
                  </a:ext>
                </a:extLst>
              </a:tr>
              <a:tr h="821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ประเภท 3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ไม่มีอักษรไทยอักษรไทยอยู่ใต้/ต่ำกว่าต่างประเทศ</a:t>
                      </a:r>
                    </a:p>
                    <a:p>
                      <a:endParaRPr lang="th-T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thaiAlphaParenBoth"/>
                      </a:pPr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ที่เคลื่อนที่/เปลี่ยนข้อความเครื่องหมาย หรือภาพอื่นได้ (ป้ายไฟวิ่ง)</a:t>
                      </a:r>
                    </a:p>
                    <a:p>
                      <a:pPr marL="342900" indent="-342900">
                        <a:buAutoNum type="thaiAlphaParenBoth"/>
                      </a:pPr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ป้ายติดทั่วไป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อัตรา 52 บาท/500 ตร.ชม.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อัตรา 52 บาท/500 ตร.ชม.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8609"/>
                  </a:ext>
                </a:extLst>
              </a:tr>
            </a:tbl>
          </a:graphicData>
        </a:graphic>
      </p:graphicFrame>
      <p:sp>
        <p:nvSpPr>
          <p:cNvPr id="217" name="วงรี 216">
            <a:extLst>
              <a:ext uri="{FF2B5EF4-FFF2-40B4-BE49-F238E27FC236}">
                <a16:creationId xmlns:a16="http://schemas.microsoft.com/office/drawing/2014/main" id="{A9C04C4D-7AAF-4679-A1C9-8F5CDF3F40AF}"/>
              </a:ext>
            </a:extLst>
          </p:cNvPr>
          <p:cNvSpPr/>
          <p:nvPr/>
        </p:nvSpPr>
        <p:spPr>
          <a:xfrm>
            <a:off x="7220736" y="3698301"/>
            <a:ext cx="2665424" cy="316328"/>
          </a:xfrm>
          <a:prstGeom prst="ellipse">
            <a:avLst/>
          </a:prstGeom>
          <a:solidFill>
            <a:srgbClr val="FE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กฎกระทรวงกำหนดอัตราภาษีป้าย</a:t>
            </a:r>
          </a:p>
        </p:txBody>
      </p:sp>
      <p:sp>
        <p:nvSpPr>
          <p:cNvPr id="218" name="สี่เหลี่ยมผืนผ้า 217">
            <a:extLst>
              <a:ext uri="{FF2B5EF4-FFF2-40B4-BE49-F238E27FC236}">
                <a16:creationId xmlns:a16="http://schemas.microsoft.com/office/drawing/2014/main" id="{2EDD1E9D-E269-4880-8601-89ACE9133669}"/>
              </a:ext>
            </a:extLst>
          </p:cNvPr>
          <p:cNvSpPr/>
          <p:nvPr/>
        </p:nvSpPr>
        <p:spPr>
          <a:xfrm>
            <a:off x="-5594" y="6643259"/>
            <a:ext cx="12192000" cy="236488"/>
          </a:xfrm>
          <a:prstGeom prst="rect">
            <a:avLst/>
          </a:prstGeom>
          <a:solidFill>
            <a:srgbClr val="FB4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งานพัฒนาและจัดเก็บรายได้ กองคลัง องค์การบริหารส่วนตำบลดินจี่  โทร.043480506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/https://www.dinchi.go.th/index.html</a:t>
            </a:r>
            <a:endParaRPr lang="th-TH" sz="20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19" name="สี่เหลี่ยมผืนผ้า 218">
            <a:extLst>
              <a:ext uri="{FF2B5EF4-FFF2-40B4-BE49-F238E27FC236}">
                <a16:creationId xmlns:a16="http://schemas.microsoft.com/office/drawing/2014/main" id="{A2BA5882-28BC-4550-BBB3-22E61EE756D8}"/>
              </a:ext>
            </a:extLst>
          </p:cNvPr>
          <p:cNvSpPr/>
          <p:nvPr/>
        </p:nvSpPr>
        <p:spPr>
          <a:xfrm>
            <a:off x="7860482" y="6314249"/>
            <a:ext cx="2072081" cy="268448"/>
          </a:xfrm>
          <a:prstGeom prst="rect">
            <a:avLst/>
          </a:prstGeom>
          <a:solidFill>
            <a:srgbClr val="FB4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อัตราภาษีป้ายขั้นต่ำ 200 บาท</a:t>
            </a: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cifico - Quicksand Light">
      <a:majorFont>
        <a:latin typeface="Pacifico"/>
        <a:ea typeface="Arial Unicode MS"/>
        <a:cs typeface=""/>
      </a:majorFont>
      <a:minorFont>
        <a:latin typeface="Quicksand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B486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385</Words>
  <Application>Microsoft Office PowerPoint</Application>
  <PresentationFormat>แบบจอกว้าง</PresentationFormat>
  <Paragraphs>69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Quicksand Light</vt:lpstr>
      <vt:lpstr>Malgun Gothic</vt:lpstr>
      <vt:lpstr>Arial</vt:lpstr>
      <vt:lpstr>TH SarabunPSK</vt:lpstr>
      <vt:lpstr>TH SarabunIT๙</vt:lpstr>
      <vt:lpstr>PPTMON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HP-AIO</cp:lastModifiedBy>
  <cp:revision>367</cp:revision>
  <cp:lastPrinted>2022-10-18T08:34:21Z</cp:lastPrinted>
  <dcterms:created xsi:type="dcterms:W3CDTF">2019-04-06T05:20:47Z</dcterms:created>
  <dcterms:modified xsi:type="dcterms:W3CDTF">2022-10-18T09:16:20Z</dcterms:modified>
</cp:coreProperties>
</file>