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79" r:id="rId3"/>
    <p:sldId id="282" r:id="rId4"/>
    <p:sldId id="280" r:id="rId5"/>
    <p:sldId id="274" r:id="rId6"/>
  </p:sldIdLst>
  <p:sldSz cx="6858000" cy="9906000" type="A4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(ส่วนที่ไม่มีชื่อ)" id="{A7CD10DD-F1D5-4C1E-B678-EF04390324C8}">
          <p14:sldIdLst>
            <p14:sldId id="278"/>
            <p14:sldId id="279"/>
            <p14:sldId id="282"/>
            <p14:sldId id="280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BA9"/>
    <a:srgbClr val="A452E8"/>
    <a:srgbClr val="0000FF"/>
    <a:srgbClr val="0F0F0F"/>
    <a:srgbClr val="FF00FF"/>
    <a:srgbClr val="FB35FE"/>
    <a:srgbClr val="67439B"/>
    <a:srgbClr val="000000"/>
    <a:srgbClr val="F17FD0"/>
    <a:srgbClr val="548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28" autoAdjust="0"/>
    <p:restoredTop sz="94660"/>
  </p:normalViewPr>
  <p:slideViewPr>
    <p:cSldViewPr snapToGrid="0">
      <p:cViewPr>
        <p:scale>
          <a:sx n="95" d="100"/>
          <a:sy n="95" d="100"/>
        </p:scale>
        <p:origin x="-792" y="1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350" y="-12231"/>
            <a:ext cx="6877353" cy="9930462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947" y="3473216"/>
            <a:ext cx="4370039" cy="237799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947" y="5851205"/>
            <a:ext cx="4370039" cy="1584410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83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6" cy="4916311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457245"/>
            <a:ext cx="4760786" cy="2269167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511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80533"/>
            <a:ext cx="4554137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5806" y="5246511"/>
            <a:ext cx="4064853" cy="55033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457245"/>
            <a:ext cx="4760786" cy="2269167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362034" y="114165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4169470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60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90649"/>
            <a:ext cx="4760786" cy="3748998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21558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80533"/>
            <a:ext cx="4554137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796844"/>
            <a:ext cx="4760787" cy="74280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362034" y="114165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4169470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5846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6" y="880533"/>
            <a:ext cx="4756099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796844"/>
            <a:ext cx="4760787" cy="74280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20437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12637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2984" y="880534"/>
            <a:ext cx="734109" cy="7585429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880534"/>
            <a:ext cx="3896270" cy="7585429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9083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618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01254"/>
            <a:ext cx="4760786" cy="263839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12428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2005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6" cy="1907822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120851"/>
            <a:ext cx="2316082" cy="560556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1903" y="3120853"/>
            <a:ext cx="2316083" cy="560556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4007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5" cy="1907822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121420"/>
            <a:ext cx="2318004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3953801"/>
            <a:ext cx="2318004" cy="4772613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9980" y="3121420"/>
            <a:ext cx="2318004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9980" y="3953801"/>
            <a:ext cx="2318004" cy="4772613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5655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80533"/>
            <a:ext cx="4760786" cy="1907822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5901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2478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64650"/>
            <a:ext cx="2092637" cy="1846673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456" y="743781"/>
            <a:ext cx="2539528" cy="7982631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011323"/>
            <a:ext cx="2092637" cy="3733093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0539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934200"/>
            <a:ext cx="4760786" cy="81862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199" y="880533"/>
            <a:ext cx="4760786" cy="555492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h-TH" dirty="0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7752822"/>
            <a:ext cx="4760786" cy="97359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7194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6350" y="-12231"/>
            <a:ext cx="6877354" cy="9930462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5" cy="19078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120853"/>
            <a:ext cx="4760786" cy="5605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3944" y="8726414"/>
            <a:ext cx="513099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27E60-F637-4583-8525-7960AEA74540}" type="datetimeFigureOut">
              <a:rPr lang="th-TH" smtClean="0"/>
              <a:t>21/04/66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8726414"/>
            <a:ext cx="346723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3507" y="8726414"/>
            <a:ext cx="384479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262BE9B8-2765-4D5C-9D0D-97B813B4D5C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852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jpeg"/><Relationship Id="rId18" Type="http://schemas.openxmlformats.org/officeDocument/2006/relationships/image" Target="../media/image12.jpeg"/><Relationship Id="rId3" Type="http://schemas.openxmlformats.org/officeDocument/2006/relationships/image" Target="../media/image2.png"/><Relationship Id="rId21" Type="http://schemas.openxmlformats.org/officeDocument/2006/relationships/image" Target="../media/image15.jpe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11.jpeg"/><Relationship Id="rId2" Type="http://schemas.openxmlformats.org/officeDocument/2006/relationships/image" Target="../media/image1.jpg"/><Relationship Id="rId16" Type="http://schemas.openxmlformats.org/officeDocument/2006/relationships/image" Target="../media/image10.jpeg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jpeg"/><Relationship Id="rId10" Type="http://schemas.microsoft.com/office/2007/relationships/hdphoto" Target="../media/hdphoto4.wdp"/><Relationship Id="rId19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jpeg"/><Relationship Id="rId2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jpeg"/><Relationship Id="rId3" Type="http://schemas.openxmlformats.org/officeDocument/2006/relationships/image" Target="../media/image2.png"/><Relationship Id="rId21" Type="http://schemas.openxmlformats.org/officeDocument/2006/relationships/image" Target="../media/image25.jpe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33" Type="http://schemas.openxmlformats.org/officeDocument/2006/relationships/image" Target="../media/image37.jpeg"/><Relationship Id="rId2" Type="http://schemas.openxmlformats.org/officeDocument/2006/relationships/image" Target="../media/image1.jp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29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28.jpeg"/><Relationship Id="rId32" Type="http://schemas.openxmlformats.org/officeDocument/2006/relationships/image" Target="../media/image36.jpeg"/><Relationship Id="rId5" Type="http://schemas.openxmlformats.org/officeDocument/2006/relationships/image" Target="../media/image3.pn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28" Type="http://schemas.openxmlformats.org/officeDocument/2006/relationships/image" Target="../media/image32.jpeg"/><Relationship Id="rId10" Type="http://schemas.microsoft.com/office/2007/relationships/hdphoto" Target="../media/hdphoto4.wdp"/><Relationship Id="rId19" Type="http://schemas.openxmlformats.org/officeDocument/2006/relationships/image" Target="../media/image23.jpeg"/><Relationship Id="rId31" Type="http://schemas.openxmlformats.org/officeDocument/2006/relationships/image" Target="../media/image35.jpe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1.jpeg"/><Relationship Id="rId30" Type="http://schemas.openxmlformats.org/officeDocument/2006/relationships/image" Target="../media/image34.jpeg"/><Relationship Id="rId8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26" Type="http://schemas.openxmlformats.org/officeDocument/2006/relationships/image" Target="../media/image51.jpeg"/><Relationship Id="rId39" Type="http://schemas.openxmlformats.org/officeDocument/2006/relationships/image" Target="../media/image64.jpeg"/><Relationship Id="rId21" Type="http://schemas.openxmlformats.org/officeDocument/2006/relationships/image" Target="../media/image46.jpeg"/><Relationship Id="rId34" Type="http://schemas.openxmlformats.org/officeDocument/2006/relationships/image" Target="../media/image59.jpeg"/><Relationship Id="rId42" Type="http://schemas.openxmlformats.org/officeDocument/2006/relationships/image" Target="../media/image67.jpeg"/><Relationship Id="rId47" Type="http://schemas.openxmlformats.org/officeDocument/2006/relationships/image" Target="../media/image72.jpeg"/><Relationship Id="rId50" Type="http://schemas.openxmlformats.org/officeDocument/2006/relationships/image" Target="../media/image75.jpeg"/><Relationship Id="rId55" Type="http://schemas.openxmlformats.org/officeDocument/2006/relationships/image" Target="../media/image80.jpe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6" Type="http://schemas.openxmlformats.org/officeDocument/2006/relationships/image" Target="../media/image41.jpeg"/><Relationship Id="rId29" Type="http://schemas.openxmlformats.org/officeDocument/2006/relationships/image" Target="../media/image54.jpeg"/><Relationship Id="rId11" Type="http://schemas.openxmlformats.org/officeDocument/2006/relationships/image" Target="../media/image6.png"/><Relationship Id="rId24" Type="http://schemas.openxmlformats.org/officeDocument/2006/relationships/image" Target="../media/image49.jpeg"/><Relationship Id="rId32" Type="http://schemas.openxmlformats.org/officeDocument/2006/relationships/image" Target="../media/image57.jpeg"/><Relationship Id="rId37" Type="http://schemas.openxmlformats.org/officeDocument/2006/relationships/image" Target="../media/image62.jpeg"/><Relationship Id="rId40" Type="http://schemas.openxmlformats.org/officeDocument/2006/relationships/image" Target="../media/image65.jpeg"/><Relationship Id="rId45" Type="http://schemas.openxmlformats.org/officeDocument/2006/relationships/image" Target="../media/image70.jpeg"/><Relationship Id="rId53" Type="http://schemas.openxmlformats.org/officeDocument/2006/relationships/image" Target="../media/image78.jpeg"/><Relationship Id="rId58" Type="http://schemas.openxmlformats.org/officeDocument/2006/relationships/image" Target="../media/image83.jpeg"/><Relationship Id="rId5" Type="http://schemas.openxmlformats.org/officeDocument/2006/relationships/image" Target="../media/image3.png"/><Relationship Id="rId19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Relationship Id="rId27" Type="http://schemas.openxmlformats.org/officeDocument/2006/relationships/image" Target="../media/image52.jpeg"/><Relationship Id="rId30" Type="http://schemas.openxmlformats.org/officeDocument/2006/relationships/image" Target="../media/image55.jpeg"/><Relationship Id="rId35" Type="http://schemas.openxmlformats.org/officeDocument/2006/relationships/image" Target="../media/image60.jpeg"/><Relationship Id="rId43" Type="http://schemas.openxmlformats.org/officeDocument/2006/relationships/image" Target="../media/image68.jpeg"/><Relationship Id="rId48" Type="http://schemas.openxmlformats.org/officeDocument/2006/relationships/image" Target="../media/image73.jpeg"/><Relationship Id="rId56" Type="http://schemas.openxmlformats.org/officeDocument/2006/relationships/image" Target="../media/image81.jpeg"/><Relationship Id="rId8" Type="http://schemas.microsoft.com/office/2007/relationships/hdphoto" Target="../media/hdphoto3.wdp"/><Relationship Id="rId51" Type="http://schemas.openxmlformats.org/officeDocument/2006/relationships/image" Target="../media/image76.jpeg"/><Relationship Id="rId3" Type="http://schemas.openxmlformats.org/officeDocument/2006/relationships/image" Target="../media/image2.png"/><Relationship Id="rId12" Type="http://schemas.microsoft.com/office/2007/relationships/hdphoto" Target="../media/hdphoto5.wdp"/><Relationship Id="rId17" Type="http://schemas.openxmlformats.org/officeDocument/2006/relationships/image" Target="../media/image42.jpeg"/><Relationship Id="rId25" Type="http://schemas.openxmlformats.org/officeDocument/2006/relationships/image" Target="../media/image50.jpeg"/><Relationship Id="rId33" Type="http://schemas.openxmlformats.org/officeDocument/2006/relationships/image" Target="../media/image58.jpeg"/><Relationship Id="rId38" Type="http://schemas.openxmlformats.org/officeDocument/2006/relationships/image" Target="../media/image63.jpeg"/><Relationship Id="rId46" Type="http://schemas.openxmlformats.org/officeDocument/2006/relationships/image" Target="../media/image71.jpeg"/><Relationship Id="rId59" Type="http://schemas.openxmlformats.org/officeDocument/2006/relationships/image" Target="../media/image84.jpeg"/><Relationship Id="rId20" Type="http://schemas.openxmlformats.org/officeDocument/2006/relationships/image" Target="../media/image45.jpeg"/><Relationship Id="rId41" Type="http://schemas.openxmlformats.org/officeDocument/2006/relationships/image" Target="../media/image66.jpeg"/><Relationship Id="rId54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28" Type="http://schemas.openxmlformats.org/officeDocument/2006/relationships/image" Target="../media/image53.jpeg"/><Relationship Id="rId36" Type="http://schemas.openxmlformats.org/officeDocument/2006/relationships/image" Target="../media/image61.jpeg"/><Relationship Id="rId49" Type="http://schemas.openxmlformats.org/officeDocument/2006/relationships/image" Target="../media/image74.jpeg"/><Relationship Id="rId57" Type="http://schemas.openxmlformats.org/officeDocument/2006/relationships/image" Target="../media/image82.jpeg"/><Relationship Id="rId10" Type="http://schemas.microsoft.com/office/2007/relationships/hdphoto" Target="../media/hdphoto4.wdp"/><Relationship Id="rId31" Type="http://schemas.openxmlformats.org/officeDocument/2006/relationships/image" Target="../media/image56.jpeg"/><Relationship Id="rId44" Type="http://schemas.openxmlformats.org/officeDocument/2006/relationships/image" Target="../media/image69.jpeg"/><Relationship Id="rId52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26" Type="http://schemas.openxmlformats.org/officeDocument/2006/relationships/image" Target="../media/image98.jpeg"/><Relationship Id="rId39" Type="http://schemas.openxmlformats.org/officeDocument/2006/relationships/image" Target="../media/image111.jpeg"/><Relationship Id="rId21" Type="http://schemas.openxmlformats.org/officeDocument/2006/relationships/image" Target="../media/image93.jpeg"/><Relationship Id="rId34" Type="http://schemas.openxmlformats.org/officeDocument/2006/relationships/image" Target="../media/image106.jpe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29" Type="http://schemas.openxmlformats.org/officeDocument/2006/relationships/image" Target="../media/image101.jpeg"/><Relationship Id="rId41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96.jpeg"/><Relationship Id="rId32" Type="http://schemas.openxmlformats.org/officeDocument/2006/relationships/image" Target="../media/image104.jpeg"/><Relationship Id="rId37" Type="http://schemas.openxmlformats.org/officeDocument/2006/relationships/image" Target="../media/image109.jpeg"/><Relationship Id="rId40" Type="http://schemas.openxmlformats.org/officeDocument/2006/relationships/image" Target="../media/image112.jpeg"/><Relationship Id="rId5" Type="http://schemas.openxmlformats.org/officeDocument/2006/relationships/image" Target="../media/image3.png"/><Relationship Id="rId15" Type="http://schemas.openxmlformats.org/officeDocument/2006/relationships/image" Target="../media/image87.jpeg"/><Relationship Id="rId23" Type="http://schemas.openxmlformats.org/officeDocument/2006/relationships/image" Target="../media/image95.jpeg"/><Relationship Id="rId28" Type="http://schemas.openxmlformats.org/officeDocument/2006/relationships/image" Target="../media/image100.jpeg"/><Relationship Id="rId36" Type="http://schemas.openxmlformats.org/officeDocument/2006/relationships/image" Target="../media/image108.jpeg"/><Relationship Id="rId10" Type="http://schemas.microsoft.com/office/2007/relationships/hdphoto" Target="../media/hdphoto4.wdp"/><Relationship Id="rId19" Type="http://schemas.openxmlformats.org/officeDocument/2006/relationships/image" Target="../media/image91.jpeg"/><Relationship Id="rId31" Type="http://schemas.openxmlformats.org/officeDocument/2006/relationships/image" Target="../media/image103.jpe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Relationship Id="rId27" Type="http://schemas.openxmlformats.org/officeDocument/2006/relationships/image" Target="../media/image99.jpeg"/><Relationship Id="rId30" Type="http://schemas.openxmlformats.org/officeDocument/2006/relationships/image" Target="../media/image102.jpeg"/><Relationship Id="rId35" Type="http://schemas.openxmlformats.org/officeDocument/2006/relationships/image" Target="../media/image107.jpe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microsoft.com/office/2007/relationships/hdphoto" Target="../media/hdphoto5.wdp"/><Relationship Id="rId17" Type="http://schemas.openxmlformats.org/officeDocument/2006/relationships/image" Target="../media/image89.jpeg"/><Relationship Id="rId25" Type="http://schemas.openxmlformats.org/officeDocument/2006/relationships/image" Target="../media/image97.jpeg"/><Relationship Id="rId33" Type="http://schemas.openxmlformats.org/officeDocument/2006/relationships/image" Target="../media/image105.jpeg"/><Relationship Id="rId38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13" Type="http://schemas.openxmlformats.org/officeDocument/2006/relationships/image" Target="../media/image123.png"/><Relationship Id="rId18" Type="http://schemas.openxmlformats.org/officeDocument/2006/relationships/image" Target="../media/image125.jpeg"/><Relationship Id="rId3" Type="http://schemas.openxmlformats.org/officeDocument/2006/relationships/image" Target="../media/image114.jpeg"/><Relationship Id="rId7" Type="http://schemas.openxmlformats.org/officeDocument/2006/relationships/image" Target="../media/image118.jpg"/><Relationship Id="rId12" Type="http://schemas.microsoft.com/office/2007/relationships/hdphoto" Target="../media/hdphoto6.wdp"/><Relationship Id="rId17" Type="http://schemas.microsoft.com/office/2007/relationships/hdphoto" Target="../media/hdphoto1.wdp"/><Relationship Id="rId2" Type="http://schemas.openxmlformats.org/officeDocument/2006/relationships/image" Target="../media/image1.jp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11" Type="http://schemas.openxmlformats.org/officeDocument/2006/relationships/image" Target="../media/image122.png"/><Relationship Id="rId5" Type="http://schemas.openxmlformats.org/officeDocument/2006/relationships/image" Target="../media/image116.jpg"/><Relationship Id="rId15" Type="http://schemas.openxmlformats.org/officeDocument/2006/relationships/image" Target="../media/image124.jpeg"/><Relationship Id="rId10" Type="http://schemas.openxmlformats.org/officeDocument/2006/relationships/image" Target="../media/image121.jpg"/><Relationship Id="rId19" Type="http://schemas.openxmlformats.org/officeDocument/2006/relationships/image" Target="../media/image126.jpeg"/><Relationship Id="rId4" Type="http://schemas.openxmlformats.org/officeDocument/2006/relationships/image" Target="../media/image115.jpeg"/><Relationship Id="rId9" Type="http://schemas.openxmlformats.org/officeDocument/2006/relationships/image" Target="../media/image120.jp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" y="20677"/>
            <a:ext cx="6810128" cy="2547864"/>
          </a:xfrm>
          <a:prstGeom prst="rect">
            <a:avLst/>
          </a:prstGeom>
          <a:solidFill>
            <a:schemeClr val="bg1"/>
          </a:solidFill>
          <a:ln>
            <a:solidFill>
              <a:srgbClr val="67439B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" y="1117251"/>
            <a:ext cx="1128905" cy="1431380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088912" y="662678"/>
            <a:ext cx="3729998" cy="444524"/>
          </a:xfrm>
          <a:prstGeom prst="rect">
            <a:avLst/>
          </a:prstGeom>
          <a:noFill/>
          <a:ln>
            <a:noFill/>
          </a:ln>
          <a:effectLst>
            <a:softEdge rad="914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n w="0"/>
                <a:solidFill>
                  <a:srgbClr val="0000FF"/>
                </a:solidFill>
                <a:latin typeface="Aparajita" panose="020B0604020202020204" pitchFamily="34" charset="0"/>
              </a:rPr>
              <a:t>จดหมายข่าว/ประชาสัมพันธ์</a:t>
            </a:r>
            <a:endParaRPr lang="th-TH" sz="3200" b="1" dirty="0">
              <a:ln w="0"/>
              <a:solidFill>
                <a:srgbClr val="0000FF"/>
              </a:solidFill>
              <a:latin typeface="Aparajita" panose="020B0604020202020204" pitchFamily="34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691450" y="1583120"/>
            <a:ext cx="3652072" cy="537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  องค์การบริหารส่วนตำบลดินจี่</a:t>
            </a:r>
            <a:endParaRPr lang="th-TH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1484017" y="1031837"/>
            <a:ext cx="845093" cy="563836"/>
          </a:xfrm>
          <a:prstGeom prst="rect">
            <a:avLst/>
          </a:prstGeom>
        </p:spPr>
      </p:pic>
      <p:sp>
        <p:nvSpPr>
          <p:cNvPr id="30" name="สี่เหลี่ยมผืนผ้า 29"/>
          <p:cNvSpPr/>
          <p:nvPr/>
        </p:nvSpPr>
        <p:spPr>
          <a:xfrm>
            <a:off x="4186449" y="2229104"/>
            <a:ext cx="2770175" cy="421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ฉบับที่</a:t>
            </a:r>
            <a:r>
              <a:rPr lang="en-US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ลงวันที่ 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 เดือน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เมษายน  2566</a:t>
            </a:r>
            <a:endParaRPr lang="th-TH" sz="1400" b="1" dirty="0">
              <a:ln w="0"/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4998813" y="9313054"/>
            <a:ext cx="1844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ภาพ/ข่าว</a:t>
            </a:r>
            <a:r>
              <a:rPr lang="en-US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:</a:t>
            </a:r>
            <a:r>
              <a:rPr lang="th-TH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งานประชาสัมพันธ์</a:t>
            </a:r>
            <a:endParaRPr lang="th-TH" sz="1400" dirty="0">
              <a:ln w="0">
                <a:noFill/>
              </a:ln>
              <a:solidFill>
                <a:srgbClr val="0000FF"/>
              </a:solidFill>
            </a:endParaRPr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2921927" y="9552200"/>
            <a:ext cx="1096775" cy="338554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dinchi chanal</a:t>
            </a:r>
            <a:endParaRPr lang="th-TH" sz="1050" dirty="0">
              <a:solidFill>
                <a:srgbClr val="0000FF"/>
              </a:solidFill>
              <a:latin typeface="Aparajita" panose="020B0604020202020204" pitchFamily="34" charset="0"/>
              <a:cs typeface="TH Srisakdi" panose="02000506000000020004" pitchFamily="2" charset="-34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4994318" y="9558406"/>
            <a:ext cx="18540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อบต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ดินจี่ อ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คำม่วง จ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กาฬสินธุ์</a:t>
            </a:r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0" name="รูปภาพ 4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855537" y="828811"/>
            <a:ext cx="845093" cy="563836"/>
          </a:xfrm>
          <a:prstGeom prst="rect">
            <a:avLst/>
          </a:prstGeom>
        </p:spPr>
      </p:pic>
      <p:pic>
        <p:nvPicPr>
          <p:cNvPr id="52" name="รูปภาพ 5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1939812" y="992228"/>
            <a:ext cx="845093" cy="563836"/>
          </a:xfrm>
          <a:prstGeom prst="rect">
            <a:avLst/>
          </a:prstGeom>
        </p:spPr>
      </p:pic>
      <p:pic>
        <p:nvPicPr>
          <p:cNvPr id="53" name="รูปภาพ 5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2937718" y="941625"/>
            <a:ext cx="845093" cy="563836"/>
          </a:xfrm>
          <a:prstGeom prst="rect">
            <a:avLst/>
          </a:prstGeom>
        </p:spPr>
      </p:pic>
      <p:pic>
        <p:nvPicPr>
          <p:cNvPr id="54" name="รูปภาพ 5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886667" y="1141536"/>
            <a:ext cx="845093" cy="563836"/>
          </a:xfrm>
          <a:prstGeom prst="rect">
            <a:avLst/>
          </a:prstGeom>
        </p:spPr>
      </p:pic>
      <p:pic>
        <p:nvPicPr>
          <p:cNvPr id="57" name="รูปภาพ 5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-102606" y="614276"/>
            <a:ext cx="845093" cy="563836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446845" y="931877"/>
            <a:ext cx="845093" cy="563836"/>
          </a:xfrm>
          <a:prstGeom prst="rect">
            <a:avLst/>
          </a:prstGeom>
        </p:spPr>
      </p:pic>
      <p:pic>
        <p:nvPicPr>
          <p:cNvPr id="72" name="รูปภาพ 7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2418825" y="1020389"/>
            <a:ext cx="845093" cy="563836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436922" y="554604"/>
            <a:ext cx="845093" cy="563836"/>
          </a:xfrm>
          <a:prstGeom prst="rect">
            <a:avLst/>
          </a:prstGeom>
        </p:spPr>
      </p:pic>
      <p:pic>
        <p:nvPicPr>
          <p:cNvPr id="77" name="รูปภาพ 7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207395" y="1294665"/>
            <a:ext cx="836432" cy="369531"/>
          </a:xfrm>
          <a:prstGeom prst="rect">
            <a:avLst/>
          </a:prstGeom>
        </p:spPr>
      </p:pic>
      <p:pic>
        <p:nvPicPr>
          <p:cNvPr id="78" name="รูปภาพ 7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246" b="100000" l="53322" r="74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52">
            <a:off x="1103276" y="1069320"/>
            <a:ext cx="693496" cy="462691"/>
          </a:xfrm>
          <a:prstGeom prst="rect">
            <a:avLst/>
          </a:prstGeom>
        </p:spPr>
      </p:pic>
      <p:pic>
        <p:nvPicPr>
          <p:cNvPr id="79" name="รูปภาพ 7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246" b="100000" l="53322" r="74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52">
            <a:off x="6781043" y="863636"/>
            <a:ext cx="168284" cy="77761"/>
          </a:xfrm>
          <a:prstGeom prst="rect">
            <a:avLst/>
          </a:prstGeom>
        </p:spPr>
      </p:pic>
      <p:sp>
        <p:nvSpPr>
          <p:cNvPr id="82" name="สี่เหลี่ยมผืนผ้า 81"/>
          <p:cNvSpPr/>
          <p:nvPr/>
        </p:nvSpPr>
        <p:spPr>
          <a:xfrm>
            <a:off x="1136769" y="9620831"/>
            <a:ext cx="166894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e w s l e t t e r </a:t>
            </a:r>
            <a:endParaRPr lang="th-TH" sz="1400" dirty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sp>
        <p:nvSpPr>
          <p:cNvPr id="65" name="กล่องข้อความ 2"/>
          <p:cNvSpPr txBox="1">
            <a:spLocks noChangeArrowheads="1"/>
          </p:cNvSpPr>
          <p:nvPr/>
        </p:nvSpPr>
        <p:spPr bwMode="auto">
          <a:xfrm>
            <a:off x="-4225" y="2578589"/>
            <a:ext cx="6850321" cy="1047672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th-TH" sz="1600" dirty="0"/>
              <a:t> </a:t>
            </a:r>
            <a:r>
              <a:rPr lang="th-TH" sz="1600" dirty="0" smtClean="0"/>
              <a:t>                      </a:t>
            </a:r>
            <a:r>
              <a:rPr lang="en-US" sz="1600" dirty="0" smtClean="0"/>
              <a:t>    </a:t>
            </a:r>
            <a:r>
              <a:rPr lang="th-TH" sz="1600" dirty="0" smtClean="0"/>
              <a:t>  ส่งน้ำอุปโภค</a:t>
            </a:r>
            <a:r>
              <a:rPr lang="en-US" sz="1600" dirty="0" smtClean="0"/>
              <a:t>,</a:t>
            </a:r>
            <a:r>
              <a:rPr lang="th-TH" sz="1600" dirty="0" smtClean="0"/>
              <a:t>บริโภคภายในตำบลดินจี่ อำเภอคำม่วง  จังหวัดกาฬสินธุ์</a:t>
            </a:r>
            <a:r>
              <a:rPr lang="en-US" sz="1600" dirty="0" smtClean="0"/>
              <a:t>  </a:t>
            </a:r>
            <a:r>
              <a:rPr lang="en-US" sz="1100" dirty="0" smtClean="0"/>
              <a:t>2566</a:t>
            </a:r>
            <a:endParaRPr lang="en-US" sz="1100" dirty="0"/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863840" y="125241"/>
            <a:ext cx="447968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e w s l e t t e r </a:t>
            </a:r>
            <a:endParaRPr lang="th-TH" sz="4000" dirty="0">
              <a:solidFill>
                <a:srgbClr val="FF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1501424" y="3040267"/>
            <a:ext cx="36232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   e     w    s    l 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e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t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t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e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r </a:t>
            </a:r>
            <a:endParaRPr lang="th-TH" sz="18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pic>
        <p:nvPicPr>
          <p:cNvPr id="2" name="Picture 2" descr="C:\Users\pd\Desktop\ส่งน้ำอุปโภค-บริโภค\106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50" y="3616213"/>
            <a:ext cx="1693255" cy="17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pd\Desktop\ส่งน้ำอุปโภค-บริโภค\106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5" y="3636309"/>
            <a:ext cx="2091135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d\Desktop\ส่งน้ำอุปโภค-บริโภค\106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" y="7285055"/>
            <a:ext cx="1850013" cy="233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pd\Desktop\ส่งน้ำอุปโภค-บริโภค\104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49" y="6852973"/>
            <a:ext cx="1566116" cy="27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pd\Desktop\ส่งน้ำอุปโภค-บริโภค\105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1" y="7285055"/>
            <a:ext cx="1885068" cy="23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pd\Desktop\ส่งน้ำอุปโภค-บริโภค\105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50" y="5416062"/>
            <a:ext cx="1862897" cy="186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pd\Desktop\ส่งน้ำอุปโภค-บริโภค\105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78" y="3636310"/>
            <a:ext cx="2512113" cy="33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pd\Desktop\ส่งน้ำอุปโภค-บริโภค\1054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1" y="4878473"/>
            <a:ext cx="1905474" cy="240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pd\Desktop\ส่งน้ำอุปโภค-บริโภค\106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32" y="6852973"/>
            <a:ext cx="1579093" cy="250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:\Users\pd\Desktop\ส่งน้ำอุปโภค-บริโภค\1061_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11" y="3616213"/>
            <a:ext cx="1740210" cy="323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3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" y="20677"/>
            <a:ext cx="6810128" cy="2547864"/>
          </a:xfrm>
          <a:prstGeom prst="rect">
            <a:avLst/>
          </a:prstGeom>
          <a:solidFill>
            <a:schemeClr val="bg1"/>
          </a:solidFill>
          <a:ln>
            <a:solidFill>
              <a:srgbClr val="67439B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3" y="1330357"/>
            <a:ext cx="1128905" cy="1208225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088912" y="662678"/>
            <a:ext cx="3729998" cy="444524"/>
          </a:xfrm>
          <a:prstGeom prst="rect">
            <a:avLst/>
          </a:prstGeom>
          <a:noFill/>
          <a:ln>
            <a:noFill/>
          </a:ln>
          <a:effectLst>
            <a:softEdge rad="914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n w="0"/>
                <a:solidFill>
                  <a:srgbClr val="0000FF"/>
                </a:solidFill>
                <a:latin typeface="Aparajita" panose="020B0604020202020204" pitchFamily="34" charset="0"/>
              </a:rPr>
              <a:t>จดหมายข่าว/ประชาสัมพันธ์</a:t>
            </a:r>
            <a:endParaRPr lang="th-TH" sz="3200" b="1" dirty="0">
              <a:ln w="0"/>
              <a:solidFill>
                <a:srgbClr val="0000FF"/>
              </a:solidFill>
              <a:latin typeface="Aparajita" panose="020B0604020202020204" pitchFamily="34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691450" y="1583120"/>
            <a:ext cx="3652072" cy="537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  องค์การบริหารส่วนตำบลดินจี่</a:t>
            </a:r>
            <a:endParaRPr lang="th-TH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1484017" y="981597"/>
            <a:ext cx="845093" cy="563836"/>
          </a:xfrm>
          <a:prstGeom prst="rect">
            <a:avLst/>
          </a:prstGeom>
        </p:spPr>
      </p:pic>
      <p:sp>
        <p:nvSpPr>
          <p:cNvPr id="30" name="สี่เหลี่ยมผืนผ้า 29"/>
          <p:cNvSpPr/>
          <p:nvPr/>
        </p:nvSpPr>
        <p:spPr>
          <a:xfrm>
            <a:off x="4186449" y="2229104"/>
            <a:ext cx="2770175" cy="421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ฉบับที่</a:t>
            </a:r>
            <a:r>
              <a:rPr lang="en-US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ลงวันที่ 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 เดือน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เมษายน  2566</a:t>
            </a:r>
            <a:endParaRPr lang="th-TH" sz="1400" b="1" dirty="0">
              <a:ln w="0"/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4928477" y="9232670"/>
            <a:ext cx="1844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ภาพ/ข่าว</a:t>
            </a:r>
            <a:r>
              <a:rPr lang="en-US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:</a:t>
            </a:r>
            <a:r>
              <a:rPr lang="th-TH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งานประชาสัมพันธ์</a:t>
            </a:r>
            <a:endParaRPr lang="th-TH" sz="1400" dirty="0">
              <a:ln w="0">
                <a:noFill/>
              </a:ln>
              <a:solidFill>
                <a:srgbClr val="0000FF"/>
              </a:solidFill>
            </a:endParaRPr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2969098" y="9331144"/>
            <a:ext cx="1096775" cy="338554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dinchi chanal</a:t>
            </a:r>
            <a:endParaRPr lang="th-TH" sz="1050" dirty="0">
              <a:solidFill>
                <a:srgbClr val="0000FF"/>
              </a:solidFill>
              <a:latin typeface="Aparajita" panose="020B0604020202020204" pitchFamily="34" charset="0"/>
              <a:cs typeface="TH Srisakdi" panose="02000506000000020004" pitchFamily="2" charset="-34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4923982" y="9427782"/>
            <a:ext cx="18540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อบต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ดินจี่ อ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คำม่วง จ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กาฬสินธุ์</a:t>
            </a:r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0" name="รูปภาพ 4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976113" y="879051"/>
            <a:ext cx="845093" cy="563836"/>
          </a:xfrm>
          <a:prstGeom prst="rect">
            <a:avLst/>
          </a:prstGeom>
        </p:spPr>
      </p:pic>
      <p:pic>
        <p:nvPicPr>
          <p:cNvPr id="52" name="รูปภาพ 5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1990052" y="1002276"/>
            <a:ext cx="845093" cy="563836"/>
          </a:xfrm>
          <a:prstGeom prst="rect">
            <a:avLst/>
          </a:prstGeom>
        </p:spPr>
      </p:pic>
      <p:pic>
        <p:nvPicPr>
          <p:cNvPr id="53" name="รูปภาพ 5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2977910" y="941625"/>
            <a:ext cx="845093" cy="563836"/>
          </a:xfrm>
          <a:prstGeom prst="rect">
            <a:avLst/>
          </a:prstGeom>
        </p:spPr>
      </p:pic>
      <p:pic>
        <p:nvPicPr>
          <p:cNvPr id="54" name="รูปภาพ 5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786187" y="1141536"/>
            <a:ext cx="845093" cy="563836"/>
          </a:xfrm>
          <a:prstGeom prst="rect">
            <a:avLst/>
          </a:prstGeom>
        </p:spPr>
      </p:pic>
      <p:pic>
        <p:nvPicPr>
          <p:cNvPr id="57" name="รูปภาพ 5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-102606" y="825284"/>
            <a:ext cx="845093" cy="563836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386557" y="931877"/>
            <a:ext cx="845093" cy="563836"/>
          </a:xfrm>
          <a:prstGeom prst="rect">
            <a:avLst/>
          </a:prstGeom>
        </p:spPr>
      </p:pic>
      <p:pic>
        <p:nvPicPr>
          <p:cNvPr id="72" name="รูปภาพ 7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2519305" y="1030437"/>
            <a:ext cx="845093" cy="563836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436922" y="705324"/>
            <a:ext cx="845093" cy="563836"/>
          </a:xfrm>
          <a:prstGeom prst="rect">
            <a:avLst/>
          </a:prstGeom>
        </p:spPr>
      </p:pic>
      <p:pic>
        <p:nvPicPr>
          <p:cNvPr id="77" name="รูปภาพ 7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267683" y="1294665"/>
            <a:ext cx="836432" cy="369531"/>
          </a:xfrm>
          <a:prstGeom prst="rect">
            <a:avLst/>
          </a:prstGeom>
        </p:spPr>
      </p:pic>
      <p:pic>
        <p:nvPicPr>
          <p:cNvPr id="78" name="รูปภาพ 7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246" b="100000" l="53322" r="74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52">
            <a:off x="1153516" y="1119560"/>
            <a:ext cx="693496" cy="462691"/>
          </a:xfrm>
          <a:prstGeom prst="rect">
            <a:avLst/>
          </a:prstGeom>
        </p:spPr>
      </p:pic>
      <p:pic>
        <p:nvPicPr>
          <p:cNvPr id="79" name="รูปภาพ 7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246" b="100000" l="53322" r="74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52">
            <a:off x="6781043" y="863636"/>
            <a:ext cx="168284" cy="77761"/>
          </a:xfrm>
          <a:prstGeom prst="rect">
            <a:avLst/>
          </a:prstGeom>
        </p:spPr>
      </p:pic>
      <p:sp>
        <p:nvSpPr>
          <p:cNvPr id="82" name="สี่เหลี่ยมผืนผ้า 81"/>
          <p:cNvSpPr/>
          <p:nvPr/>
        </p:nvSpPr>
        <p:spPr>
          <a:xfrm>
            <a:off x="1136769" y="9701215"/>
            <a:ext cx="166894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e w s l e t t e r </a:t>
            </a:r>
            <a:endParaRPr lang="th-TH" sz="1400" dirty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sp>
        <p:nvSpPr>
          <p:cNvPr id="65" name="กล่องข้อความ 2"/>
          <p:cNvSpPr txBox="1">
            <a:spLocks noChangeArrowheads="1"/>
          </p:cNvSpPr>
          <p:nvPr/>
        </p:nvSpPr>
        <p:spPr bwMode="auto">
          <a:xfrm>
            <a:off x="25919" y="2578589"/>
            <a:ext cx="6850321" cy="1047672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th-TH" sz="1600" dirty="0"/>
              <a:t> </a:t>
            </a:r>
            <a:r>
              <a:rPr lang="th-TH" sz="1600" dirty="0" smtClean="0"/>
              <a:t>                                          </a:t>
            </a:r>
            <a:r>
              <a:rPr lang="th-TH" sz="1600" dirty="0" smtClean="0"/>
              <a:t> </a:t>
            </a:r>
            <a:r>
              <a:rPr lang="th-TH" sz="1600" dirty="0" smtClean="0"/>
              <a:t>ไหว้ศาล พระพรหม เพื่อ</a:t>
            </a:r>
            <a:r>
              <a:rPr lang="th-TH" sz="1600" dirty="0" smtClean="0"/>
              <a:t>ความเป็นศิริ</a:t>
            </a:r>
            <a:r>
              <a:rPr lang="th-TH" sz="1600" dirty="0" smtClean="0"/>
              <a:t>มงคล หน้า อบต.ดินจี่  2566</a:t>
            </a:r>
            <a:endParaRPr lang="en-US" sz="1600" dirty="0"/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863840" y="125241"/>
            <a:ext cx="447968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e w s l e t t e r </a:t>
            </a:r>
            <a:endParaRPr lang="th-TH" sz="4000" dirty="0">
              <a:solidFill>
                <a:srgbClr val="FF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1501424" y="3040267"/>
            <a:ext cx="36232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   e     w    s    l 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e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t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t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e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r </a:t>
            </a:r>
            <a:endParaRPr lang="th-TH" sz="18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pic>
        <p:nvPicPr>
          <p:cNvPr id="1026" name="Picture 2" descr="C:\Users\pd\Desktop\ไหว้ศาลพระพรหม\อบต.ดินจี่ไหว้พระพรหมบันดาลพรให้มีแต่ความสุขสมหวัง_230331_2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59" y="7814451"/>
            <a:ext cx="1751582" cy="21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d\Desktop\ไหว้ศาลพระพรหม\อบต.ดินจี่ไหว้พระพรหมบันดาลพรให้มีแต่ความสุขสมหวัง_230331_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05" y="6006752"/>
            <a:ext cx="2614586" cy="18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d\Desktop\ไหว้ศาลพระพรหม\อบต.ดินจี่ไหว้พระพรหมบันดาลพรให้มีแต่ความสุขสมหวัง_230331_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08" y="8002995"/>
            <a:ext cx="2418585" cy="19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d\Desktop\ไหว้ศาลพระพรหม\อบต.ดินจี่ไหว้พระพรหมบันดาลพรให้มีแต่ความสุขสมหวัง_230331_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00" y="7895476"/>
            <a:ext cx="2113864" cy="20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d\Desktop\ไหว้ศาลพระพรหม\อบต.ดินจี่ไหว้พระพรหมบันดาลพรให้มีแต่ความสุขสมหวัง_230331_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51" y="6632168"/>
            <a:ext cx="1455426" cy="13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d\Desktop\ไหว้ศาลพระพรหม\อบต.ดินจี่ไหว้พระพรหมบันดาลพรให้มีแต่ความสุขสมหวัง_230331_6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25" y="5772433"/>
            <a:ext cx="1659853" cy="124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d\Desktop\ไหว้ศาลพระพรหม\อบต.ดินจี่ไหว้พระพรหมบันดาลพรให้มีแต่ความสุขสมหวัง_230331_7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03" y="4777973"/>
            <a:ext cx="1651182" cy="123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d\Desktop\ไหว้ศาลพระพรหม\อบต.ดินจี่ไหว้พระพรหมบันดาลพรให้มีแต่ความสุขสมหวัง_230331_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681" y="3637935"/>
            <a:ext cx="3767327" cy="284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d\Desktop\ไหว้ศาลพระพรหม\อบต.ดินจี่ไหว้พระพรหมบันดาลพรให้มีแต่ความสุขสมหวัง_230331_9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06" y="4677710"/>
            <a:ext cx="1882135" cy="127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pd\Desktop\ไหว้ศาลพระพรหม\อบต.ดินจี่ไหว้พระพรหมบันดาลพรให้มีแต่ความสุขสมหวัง_230331_1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33" y="6848089"/>
            <a:ext cx="1355394" cy="11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d\Desktop\ไหว้ศาลพระพรหม\อบต.ดินจี่ไหว้พระพรหมบันดาลพรให้มีแต่ความสุขสมหวัง_230331_11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71" y="4755406"/>
            <a:ext cx="1934032" cy="12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pd\Desktop\ไหว้ศาลพระพรหม\อบต.ดินจี่ไหว้พระพรหมบันดาลพรให้มีแต่ความสุขสมหวัง_230331_12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83" y="3637936"/>
            <a:ext cx="1711898" cy="124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pd\Desktop\ไหว้ศาลพระพรหม\อบต.ดินจี่ไหว้พระพรหมบันดาลพรให้มีแต่ความสุขสมหวัง_230331_13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" y="3626260"/>
            <a:ext cx="1686820" cy="10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pd\Desktop\ไหว้ศาลพระพรหม\อบต.ดินจี่ไหว้พระพรหมบันดาลพรให้มีแต่ความสุขสมหวัง_230331_15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48" y="8081706"/>
            <a:ext cx="1661338" cy="18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pd\Desktop\ไหว้ศาลพระพรหม\อบต.ดินจี่ไหว้พระพรหมบันดาลพรให้มีแต่ความสุขสมหวัง_230331_16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56" y="6983178"/>
            <a:ext cx="1549270" cy="116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pd\Desktop\ไหว้ศาลพระพรหม\อบต.ดินจี่ไหว้พระพรหมบันดาลพรให้มีแต่ความสุขสมหวัง_230331_17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23" y="5952215"/>
            <a:ext cx="1602257" cy="106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pd\Desktop\ไหว้ศาลพระพรหม\อบต.ดินจี่ไหว้พระพรหมบันดาลพรให้มีแต่ความสุขสมหวัง_230331_18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21" y="3637936"/>
            <a:ext cx="1605556" cy="120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pd\Desktop\ไหว้ศาลพระพรหม\อบต.ดินจี่ไหว้พระพรหมบันดาลพรให้มีแต่ความสุขสมหวัง_230331_19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" y="8312831"/>
            <a:ext cx="1567707" cy="15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pd\Desktop\ไหว้ศาลพระพรหม\อบต.ดินจี่ไหว้พระพรหมบันดาลพรให้มีแต่ความสุขสมหวัง_230331_20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" y="7063991"/>
            <a:ext cx="1524967" cy="12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pd\Desktop\ไหว้ศาลพระพรหม\อบต.ดินจี่ไหว้พระพรหมบันดาลพรให้มีแต่ความสุขสมหวัง_230331_21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6" y="5952215"/>
            <a:ext cx="1571769" cy="111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pd\Desktop\ไหว้ศาลพระพรหม\อบต.ดินจี่ไหว้พระพรหมบันดาลพรให้มีแต่ความสุขสมหวัง_230331_22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" y="4677710"/>
            <a:ext cx="1689997" cy="126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" y="0"/>
            <a:ext cx="6869410" cy="2568541"/>
          </a:xfrm>
          <a:prstGeom prst="rect">
            <a:avLst/>
          </a:prstGeom>
          <a:solidFill>
            <a:schemeClr val="bg1"/>
          </a:solidFill>
          <a:ln>
            <a:solidFill>
              <a:srgbClr val="67439B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3" y="1330357"/>
            <a:ext cx="1128905" cy="1208225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088912" y="662678"/>
            <a:ext cx="3729998" cy="444524"/>
          </a:xfrm>
          <a:prstGeom prst="rect">
            <a:avLst/>
          </a:prstGeom>
          <a:noFill/>
          <a:ln>
            <a:noFill/>
          </a:ln>
          <a:effectLst>
            <a:softEdge rad="914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n w="0"/>
                <a:solidFill>
                  <a:srgbClr val="0000FF"/>
                </a:solidFill>
                <a:latin typeface="Aparajita" panose="020B0604020202020204" pitchFamily="34" charset="0"/>
              </a:rPr>
              <a:t>จดหมายข่าว/ประชาสัมพันธ์</a:t>
            </a:r>
            <a:endParaRPr lang="th-TH" sz="3200" b="1" dirty="0">
              <a:ln w="0"/>
              <a:solidFill>
                <a:srgbClr val="0000FF"/>
              </a:solidFill>
              <a:latin typeface="Aparajita" panose="020B0604020202020204" pitchFamily="34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691450" y="1583120"/>
            <a:ext cx="3652072" cy="537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  องค์การบริหารส่วนตำบลดินจี่</a:t>
            </a:r>
            <a:endParaRPr lang="th-TH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1484017" y="981597"/>
            <a:ext cx="845093" cy="563836"/>
          </a:xfrm>
          <a:prstGeom prst="rect">
            <a:avLst/>
          </a:prstGeom>
        </p:spPr>
      </p:pic>
      <p:sp>
        <p:nvSpPr>
          <p:cNvPr id="30" name="สี่เหลี่ยมผืนผ้า 29"/>
          <p:cNvSpPr/>
          <p:nvPr/>
        </p:nvSpPr>
        <p:spPr>
          <a:xfrm>
            <a:off x="4186449" y="2229104"/>
            <a:ext cx="2770175" cy="421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ฉบับที่</a:t>
            </a:r>
            <a:r>
              <a:rPr lang="en-US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ลงวันที่ 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 เดือน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เมษายน  2566</a:t>
            </a:r>
            <a:endParaRPr lang="th-TH" sz="1400" b="1" dirty="0">
              <a:ln w="0"/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4928477" y="9232670"/>
            <a:ext cx="1844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ภาพ/ข่าว</a:t>
            </a:r>
            <a:r>
              <a:rPr lang="en-US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:</a:t>
            </a:r>
            <a:r>
              <a:rPr lang="th-TH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งานประชาสัมพันธ์</a:t>
            </a:r>
            <a:endParaRPr lang="th-TH" sz="1400" dirty="0">
              <a:ln w="0">
                <a:noFill/>
              </a:ln>
              <a:solidFill>
                <a:srgbClr val="0000FF"/>
              </a:solidFill>
            </a:endParaRPr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2969098" y="9331144"/>
            <a:ext cx="1096775" cy="338554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dinchi chanal</a:t>
            </a:r>
            <a:endParaRPr lang="th-TH" sz="1050" dirty="0">
              <a:solidFill>
                <a:srgbClr val="0000FF"/>
              </a:solidFill>
              <a:latin typeface="Aparajita" panose="020B0604020202020204" pitchFamily="34" charset="0"/>
              <a:cs typeface="TH Srisakdi" panose="02000506000000020004" pitchFamily="2" charset="-34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4923982" y="9427782"/>
            <a:ext cx="18540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อบต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ดินจี่ อ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คำม่วง จ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กาฬสินธุ์</a:t>
            </a:r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0" name="รูปภาพ 4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976113" y="879051"/>
            <a:ext cx="845093" cy="563836"/>
          </a:xfrm>
          <a:prstGeom prst="rect">
            <a:avLst/>
          </a:prstGeom>
        </p:spPr>
      </p:pic>
      <p:pic>
        <p:nvPicPr>
          <p:cNvPr id="52" name="รูปภาพ 5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1990052" y="1002276"/>
            <a:ext cx="845093" cy="563836"/>
          </a:xfrm>
          <a:prstGeom prst="rect">
            <a:avLst/>
          </a:prstGeom>
        </p:spPr>
      </p:pic>
      <p:pic>
        <p:nvPicPr>
          <p:cNvPr id="53" name="รูปภาพ 5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2977910" y="941625"/>
            <a:ext cx="845093" cy="563836"/>
          </a:xfrm>
          <a:prstGeom prst="rect">
            <a:avLst/>
          </a:prstGeom>
        </p:spPr>
      </p:pic>
      <p:pic>
        <p:nvPicPr>
          <p:cNvPr id="54" name="รูปภาพ 5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786187" y="1141536"/>
            <a:ext cx="845093" cy="563836"/>
          </a:xfrm>
          <a:prstGeom prst="rect">
            <a:avLst/>
          </a:prstGeom>
        </p:spPr>
      </p:pic>
      <p:pic>
        <p:nvPicPr>
          <p:cNvPr id="57" name="รูปภาพ 5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-102606" y="825284"/>
            <a:ext cx="845093" cy="563836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386557" y="931877"/>
            <a:ext cx="845093" cy="563836"/>
          </a:xfrm>
          <a:prstGeom prst="rect">
            <a:avLst/>
          </a:prstGeom>
        </p:spPr>
      </p:pic>
      <p:pic>
        <p:nvPicPr>
          <p:cNvPr id="72" name="รูปภาพ 7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2519305" y="1030437"/>
            <a:ext cx="845093" cy="563836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436922" y="705324"/>
            <a:ext cx="845093" cy="563836"/>
          </a:xfrm>
          <a:prstGeom prst="rect">
            <a:avLst/>
          </a:prstGeom>
        </p:spPr>
      </p:pic>
      <p:pic>
        <p:nvPicPr>
          <p:cNvPr id="77" name="รูปภาพ 7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267683" y="1294665"/>
            <a:ext cx="836432" cy="369531"/>
          </a:xfrm>
          <a:prstGeom prst="rect">
            <a:avLst/>
          </a:prstGeom>
        </p:spPr>
      </p:pic>
      <p:pic>
        <p:nvPicPr>
          <p:cNvPr id="78" name="รูปภาพ 7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246" b="100000" l="53322" r="74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52">
            <a:off x="1153516" y="1119560"/>
            <a:ext cx="693496" cy="462691"/>
          </a:xfrm>
          <a:prstGeom prst="rect">
            <a:avLst/>
          </a:prstGeom>
        </p:spPr>
      </p:pic>
      <p:pic>
        <p:nvPicPr>
          <p:cNvPr id="79" name="รูปภาพ 7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246" b="100000" l="53322" r="74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52">
            <a:off x="6781043" y="863636"/>
            <a:ext cx="168284" cy="77761"/>
          </a:xfrm>
          <a:prstGeom prst="rect">
            <a:avLst/>
          </a:prstGeom>
        </p:spPr>
      </p:pic>
      <p:sp>
        <p:nvSpPr>
          <p:cNvPr id="82" name="สี่เหลี่ยมผืนผ้า 81"/>
          <p:cNvSpPr/>
          <p:nvPr/>
        </p:nvSpPr>
        <p:spPr>
          <a:xfrm>
            <a:off x="1136769" y="9701215"/>
            <a:ext cx="166894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e w s l e t t e r </a:t>
            </a:r>
            <a:endParaRPr lang="th-TH" sz="1400" dirty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sp>
        <p:nvSpPr>
          <p:cNvPr id="65" name="กล่องข้อความ 2"/>
          <p:cNvSpPr txBox="1">
            <a:spLocks noChangeArrowheads="1"/>
          </p:cNvSpPr>
          <p:nvPr/>
        </p:nvSpPr>
        <p:spPr bwMode="auto">
          <a:xfrm>
            <a:off x="-4225" y="2588637"/>
            <a:ext cx="6850321" cy="1047672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1600" dirty="0"/>
              <a:t> </a:t>
            </a:r>
            <a:r>
              <a:rPr lang="th-TH" sz="1600" dirty="0" smtClean="0"/>
              <a:t>      กีฬาต่อต้านยาเสพย์ติด ของตำบลดินจี่  จัดขึ้น ณ สนามกีฬา องค์การบริหารส่วนตำบลดินจี่ อำเภอคำม่วง  จังหวัดกาฬสินธุ์                                                  8 -10 เมษายน 2566</a:t>
            </a:r>
            <a:endParaRPr lang="en-US" sz="1600" dirty="0"/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863840" y="125241"/>
            <a:ext cx="447968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e w s l e t t e r </a:t>
            </a:r>
            <a:endParaRPr lang="th-TH" sz="4000" dirty="0">
              <a:solidFill>
                <a:srgbClr val="FF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1501424" y="3140747"/>
            <a:ext cx="36232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   e     w    s    l 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e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t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t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e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r </a:t>
            </a:r>
            <a:endParaRPr lang="th-TH" sz="18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pic>
        <p:nvPicPr>
          <p:cNvPr id="3134" name="Picture 62" descr="C:\Users\pd\Desktop\กีฬา 2566\15285 - Copy - Cop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73" y="9854308"/>
            <a:ext cx="2124415" cy="15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5" name="Picture 63" descr="C:\Users\pd\Desktop\กีฬา 2566\15289 - Copy - Cop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45" y="8274478"/>
            <a:ext cx="5091308" cy="31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6" name="Picture 64" descr="C:\Users\pd\Desktop\กีฬา 2566\15291 - Copy - Copy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18" y="7983417"/>
            <a:ext cx="4796300" cy="31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7" name="Picture 65" descr="C:\Users\pd\Desktop\กีฬา 2566\15294 - Copy - Copy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62" y="8543116"/>
            <a:ext cx="4850456" cy="28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8" name="Picture 66" descr="C:\Users\pd\Desktop\กีฬา 2566\15297 - Copy - Copy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8" y="8093073"/>
            <a:ext cx="5214548" cy="31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9" name="Picture 67" descr="C:\Users\pd\Desktop\กีฬา 2566\15298 - Copy - Copy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56" y="7118079"/>
            <a:ext cx="4762162" cy="31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1" name="Picture 69" descr="C:\Users\pd\Desktop\กีฬา 2566\กีฬาวันที่9ม.ย.66_230411_1 - Copy - Copy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8" y="6988482"/>
            <a:ext cx="5234949" cy="31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70" descr="C:\Users\pd\Desktop\กีฬา 2566\กีฬาวันที่9ม.ย.66_230411_2 - Copy - Copy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82" y="4555747"/>
            <a:ext cx="5094755" cy="31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" name="Picture 71" descr="C:\Users\pd\Desktop\กีฬา 2566\กีฬาวันที่9ม.ย.66_230411_3 - Copy - Copy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81" y="4742543"/>
            <a:ext cx="3312260" cy="31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" name="Picture 72" descr="C:\Users\pd\Desktop\กีฬา 2566\กีฬาวันที่9ม.ย.66_230411_9 - Copy - Copy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0" y="5888312"/>
            <a:ext cx="2959086" cy="24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5" name="Picture 73" descr="C:\Users\pd\Desktop\กีฬา 2566\กีฬาวันที่9ม.ย.66_230411_12 - Copy - Copy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65" y="6108984"/>
            <a:ext cx="2075063" cy="16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6" name="Picture 74" descr="C:\Users\pd\Desktop\กีฬา 2566\กีฬาวันที่9ม.ย.66_230411_13 - Copy - Copy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56" y="9750947"/>
            <a:ext cx="1700011" cy="15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7" name="Picture 75" descr="C:\Users\pd\Desktop\กีฬา 2566\กีฬาวันที่9ม.ย.66_230411_15 - Copy - Copy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46" y="7665014"/>
            <a:ext cx="1872138" cy="11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8" name="Picture 76" descr="C:\Users\pd\Desktop\กีฬา 2566\กีฬาวันที่9ม.ย.66_230411_16 - Copy - Copy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13" y="8473595"/>
            <a:ext cx="2697322" cy="13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9" name="Picture 77" descr="C:\Users\pd\Desktop\กีฬา 2566\กีฬาวันที่9ม.ย.66_230411_18 - Copy - Copy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87" y="9730619"/>
            <a:ext cx="2399665" cy="16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0" name="Picture 78" descr="C:\Users\pd\Desktop\กีฬา 2566\กีฬาวันที่9ม.ย.66_230411_20 - Copy - Copy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1" y="8917429"/>
            <a:ext cx="2664941" cy="162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1" name="Picture 79" descr="C:\Users\pd\Desktop\กีฬา 2566\กีฬาวันที่9ม.ย.66_230411_22 - Copy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63" y="8367591"/>
            <a:ext cx="2624759" cy="17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2" name="Picture 80" descr="C:\Users\pd\Desktop\กีฬา 2566\กีฬาวันที่9ม.ย.66_230411_24 - Copy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9" y="4401840"/>
            <a:ext cx="1917637" cy="17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" name="Picture 81" descr="C:\Users\pd\Desktop\กีฬา 2566\กีฬาวันที่9ม.ย.66_230411_25 - Copy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502" y="9538051"/>
            <a:ext cx="2678349" cy="18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" name="Picture 82" descr="C:\Users\pd\Desktop\กีฬา 2566\กีฬาวันที่9ม.ย.66_230411_28 - Copy - Copy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393" y="7823420"/>
            <a:ext cx="1625228" cy="13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5" name="Picture 83" descr="C:\Users\pd\Desktop\กีฬา 2566\กีฬาวันที่9ม.ย.66_230411_29 - Copy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58" y="3648771"/>
            <a:ext cx="1910760" cy="18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6" name="Picture 84" descr="C:\Users\pd\Desktop\กีฬา 2566\กีฬาวันที่9ม.ย.66_230411_31 - Copy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436" y="5251471"/>
            <a:ext cx="3619596" cy="22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7" name="Picture 85" descr="C:\Users\pd\Desktop\กีฬา 2566\กีฬาวันที่9ม.ย.66_230411_33 - Copy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12" y="6253591"/>
            <a:ext cx="3828064" cy="23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8" name="Picture 86" descr="C:\Users\pd\Desktop\กีฬา 2566\กีฬาวันที่9ม.ย.66_230411_34 - Copy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26" y="5227012"/>
            <a:ext cx="3704653" cy="226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9" name="Picture 87" descr="C:\Users\pd\Desktop\กีฬา 2566\กีฬาวันที่9ม.ย.66_230411_36 - Copy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24" y="4917405"/>
            <a:ext cx="4008794" cy="244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0" name="Picture 88" descr="C:\Users\pd\Desktop\กีฬา 2566\กีฬาวันที่9ม.ย.66_230411_37 - Copy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87" y="5452491"/>
            <a:ext cx="4008794" cy="244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1" name="Picture 89" descr="C:\Users\pd\Desktop\กีฬา 2566\กีฬาวันที่9ม.ย.66_230411_39 - Copy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4" y="8782234"/>
            <a:ext cx="3345038" cy="23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2" name="Picture 90" descr="C:\Users\pd\Desktop\กีฬา 2566\กีฬาวันที่9ม.ย.66_230411_40 - Copy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83" y="7177396"/>
            <a:ext cx="1877387" cy="114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3" name="Picture 91" descr="C:\Users\pd\Desktop\กีฬา 2566\กีฬาวันที่9ม.ย.66_230411_41 - Copy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74" y="6335874"/>
            <a:ext cx="3502807" cy="21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" name="Picture 92" descr="C:\Users\pd\Desktop\กีฬา 2566\กีฬาวันที่9ม.ย.66_230411_81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1" y="3613155"/>
            <a:ext cx="2484661" cy="30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5" name="Picture 93" descr="C:\Users\pd\Desktop\กีฬา 2566\กีฬาวันที่9ม.ย.66_230411_85 - Copy.jp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75" y="5888311"/>
            <a:ext cx="1435298" cy="13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6" name="Picture 94" descr="C:\Users\pd\Desktop\กีฬา 2566\กีฬาวันที่9ม.ย.66_230411_86.jp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01" y="5290080"/>
            <a:ext cx="3200517" cy="19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7" name="Picture 95" descr="C:\Users\pd\Desktop\กีฬา 2566\กีฬาวันที่9ม.ย.66_230411_89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73" y="5592881"/>
            <a:ext cx="1773785" cy="18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8" name="Picture 96" descr="C:\Users\pd\Desktop\กีฬา 2566\กีฬาวันที่9ม.ย.66_230411_90.jpg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7"/>
          <a:stretch/>
        </p:blipFill>
        <p:spPr bwMode="auto">
          <a:xfrm>
            <a:off x="3560032" y="8236285"/>
            <a:ext cx="2819438" cy="14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0" name="Picture 98" descr="C:\Users\pd\Desktop\กีฬา 2566\15196 - Copy - Copy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34" y="5715930"/>
            <a:ext cx="1961426" cy="16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1" name="Picture 99" descr="C:\Users\pd\Desktop\กีฬา 2566\15197 - Copy - Copy.jp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632" y="7601296"/>
            <a:ext cx="2101641" cy="128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2" name="Picture 100" descr="C:\Users\pd\Desktop\กีฬา 2566\15198 - Copy - Copy.jp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98" y="4642651"/>
            <a:ext cx="1941561" cy="14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3" name="Picture 101" descr="C:\Users\pd\Desktop\กีฬา 2566\15199 - Copy - Copy.jpg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632" y="6848357"/>
            <a:ext cx="2038176" cy="1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" name="Picture 102" descr="C:\Users\pd\Desktop\กีฬา 2566\15201 - Copy - Copy.jp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58" y="3635149"/>
            <a:ext cx="1910760" cy="14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" name="Picture 103" descr="C:\Users\pd\Desktop\กีฬา 2566\15209 - Copy - Copy.jp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56" y="3613155"/>
            <a:ext cx="2418701" cy="227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" name="Picture 105" descr="C:\Users\pd\Desktop\กีฬา 2566\15215 - Copy - Copy.jp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01" y="8317654"/>
            <a:ext cx="1350671" cy="12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9" name="Picture 107" descr="C:\Users\pd\Desktop\กีฬา 2566\15217 - Copy - Copy.jpg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8" b="17579"/>
          <a:stretch/>
        </p:blipFill>
        <p:spPr bwMode="auto">
          <a:xfrm>
            <a:off x="3685900" y="7250182"/>
            <a:ext cx="1603328" cy="122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1" name="Picture 109" descr="C:\Users\pd\Desktop\กีฬา 2566\15222 - Copy - Copy.jp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454" y="6415063"/>
            <a:ext cx="1660174" cy="142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3" name="Picture 111" descr="C:\Users\pd\Desktop\กีฬา 2566\15224 - Copy - Copy.jp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225" y="5190611"/>
            <a:ext cx="1706356" cy="168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" name="Picture 112" descr="C:\Users\pd\Desktop\กีฬา 2566\15225 - Copy - Copy.jpg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225" y="7836302"/>
            <a:ext cx="1757138" cy="17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5" name="Picture 113" descr="C:\Users\pd\Desktop\กีฬา 2566\15226 - Copy - Copy.jpg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502" y="3621935"/>
            <a:ext cx="1714401" cy="16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6" name="Picture 114" descr="C:\Users\pd\Desktop\กีฬา 2566\15227 - Copy - Copy.jpg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454" y="6146231"/>
            <a:ext cx="1713182" cy="16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" y="20677"/>
            <a:ext cx="6810128" cy="2547864"/>
          </a:xfrm>
          <a:prstGeom prst="rect">
            <a:avLst/>
          </a:prstGeom>
          <a:solidFill>
            <a:schemeClr val="bg1"/>
          </a:solidFill>
          <a:ln>
            <a:solidFill>
              <a:srgbClr val="67439B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3" y="1330357"/>
            <a:ext cx="1128905" cy="1208225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088912" y="662678"/>
            <a:ext cx="3729998" cy="444524"/>
          </a:xfrm>
          <a:prstGeom prst="rect">
            <a:avLst/>
          </a:prstGeom>
          <a:noFill/>
          <a:ln>
            <a:noFill/>
          </a:ln>
          <a:effectLst>
            <a:softEdge rad="914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n w="0"/>
                <a:solidFill>
                  <a:srgbClr val="0000FF"/>
                </a:solidFill>
                <a:latin typeface="Aparajita" panose="020B0604020202020204" pitchFamily="34" charset="0"/>
              </a:rPr>
              <a:t>จดหมายข่าว/ประชาสัมพันธ์</a:t>
            </a:r>
            <a:endParaRPr lang="th-TH" sz="3200" b="1" dirty="0">
              <a:ln w="0"/>
              <a:solidFill>
                <a:srgbClr val="0000FF"/>
              </a:solidFill>
              <a:latin typeface="Aparajita" panose="020B0604020202020204" pitchFamily="34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691450" y="1583120"/>
            <a:ext cx="3652072" cy="537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  องค์การบริหารส่วนตำบลดินจี่</a:t>
            </a:r>
            <a:endParaRPr lang="th-TH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Charmonman" panose="03000500040000020004" pitchFamily="66" charset="-34"/>
              <a:cs typeface="TH Charmonman" panose="03000500040000020004" pitchFamily="66" charset="-34"/>
            </a:endParaRP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1484017" y="981597"/>
            <a:ext cx="845093" cy="563836"/>
          </a:xfrm>
          <a:prstGeom prst="rect">
            <a:avLst/>
          </a:prstGeom>
        </p:spPr>
      </p:pic>
      <p:sp>
        <p:nvSpPr>
          <p:cNvPr id="30" name="สี่เหลี่ยมผืนผ้า 29"/>
          <p:cNvSpPr/>
          <p:nvPr/>
        </p:nvSpPr>
        <p:spPr>
          <a:xfrm>
            <a:off x="4186449" y="2229104"/>
            <a:ext cx="2770175" cy="421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ฉบับที่</a:t>
            </a:r>
            <a:r>
              <a:rPr lang="en-US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ลงวันที่ 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 เดือน</a:t>
            </a:r>
            <a:r>
              <a:rPr lang="th-TH" sz="1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 smtClean="0">
                <a:ln w="0"/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เมษายน  2566</a:t>
            </a:r>
            <a:endParaRPr lang="th-TH" sz="1400" b="1" dirty="0">
              <a:ln w="0"/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4928477" y="9232670"/>
            <a:ext cx="1844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ภาพ/ข่าว</a:t>
            </a:r>
            <a:r>
              <a:rPr lang="en-US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:</a:t>
            </a:r>
            <a:r>
              <a:rPr lang="th-TH" sz="1400" b="1" dirty="0" smtClean="0">
                <a:ln w="0"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rmonman" panose="03000500040000020004" pitchFamily="66" charset="-34"/>
                <a:cs typeface="TH Charmonman" panose="03000500040000020004" pitchFamily="66" charset="-34"/>
              </a:rPr>
              <a:t>งานประชาสัมพันธ์</a:t>
            </a:r>
            <a:endParaRPr lang="th-TH" sz="1400" dirty="0">
              <a:ln w="0">
                <a:noFill/>
              </a:ln>
              <a:solidFill>
                <a:srgbClr val="0000FF"/>
              </a:solidFill>
            </a:endParaRPr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2969098" y="9331144"/>
            <a:ext cx="1096775" cy="338554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dinchi chanal</a:t>
            </a:r>
            <a:endParaRPr lang="th-TH" sz="1050" dirty="0">
              <a:solidFill>
                <a:srgbClr val="0000FF"/>
              </a:solidFill>
              <a:latin typeface="Aparajita" panose="020B0604020202020204" pitchFamily="34" charset="0"/>
              <a:cs typeface="TH Srisakdi" panose="02000506000000020004" pitchFamily="2" charset="-34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4923982" y="9427782"/>
            <a:ext cx="18540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อบต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ดินจี่ อ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คำม่วง จ</a:t>
            </a:r>
            <a:r>
              <a:rPr lang="en-US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กาฬสินธุ์</a:t>
            </a:r>
            <a:endParaRPr lang="th-TH" sz="1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0" name="รูปภาพ 4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976113" y="879051"/>
            <a:ext cx="845093" cy="563836"/>
          </a:xfrm>
          <a:prstGeom prst="rect">
            <a:avLst/>
          </a:prstGeom>
        </p:spPr>
      </p:pic>
      <p:pic>
        <p:nvPicPr>
          <p:cNvPr id="52" name="รูปภาพ 5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1990052" y="1002276"/>
            <a:ext cx="845093" cy="563836"/>
          </a:xfrm>
          <a:prstGeom prst="rect">
            <a:avLst/>
          </a:prstGeom>
        </p:spPr>
      </p:pic>
      <p:pic>
        <p:nvPicPr>
          <p:cNvPr id="53" name="รูปภาพ 5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2977910" y="941625"/>
            <a:ext cx="845093" cy="563836"/>
          </a:xfrm>
          <a:prstGeom prst="rect">
            <a:avLst/>
          </a:prstGeom>
        </p:spPr>
      </p:pic>
      <p:pic>
        <p:nvPicPr>
          <p:cNvPr id="54" name="รูปภาพ 5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786187" y="1141536"/>
            <a:ext cx="845093" cy="563836"/>
          </a:xfrm>
          <a:prstGeom prst="rect">
            <a:avLst/>
          </a:prstGeom>
        </p:spPr>
      </p:pic>
      <p:pic>
        <p:nvPicPr>
          <p:cNvPr id="57" name="รูปภาพ 5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-102606" y="825284"/>
            <a:ext cx="845093" cy="563836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386557" y="931877"/>
            <a:ext cx="845093" cy="563836"/>
          </a:xfrm>
          <a:prstGeom prst="rect">
            <a:avLst/>
          </a:prstGeom>
        </p:spPr>
      </p:pic>
      <p:pic>
        <p:nvPicPr>
          <p:cNvPr id="72" name="รูปภาพ 7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2519305" y="1030437"/>
            <a:ext cx="845093" cy="563836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436922" y="705324"/>
            <a:ext cx="845093" cy="563836"/>
          </a:xfrm>
          <a:prstGeom prst="rect">
            <a:avLst/>
          </a:prstGeom>
        </p:spPr>
      </p:pic>
      <p:pic>
        <p:nvPicPr>
          <p:cNvPr id="77" name="รูปภาพ 7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84" b="100000" l="9881" r="87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022">
            <a:off x="3267683" y="1294665"/>
            <a:ext cx="836432" cy="369531"/>
          </a:xfrm>
          <a:prstGeom prst="rect">
            <a:avLst/>
          </a:prstGeom>
        </p:spPr>
      </p:pic>
      <p:pic>
        <p:nvPicPr>
          <p:cNvPr id="78" name="รูปภาพ 7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246" b="100000" l="53322" r="74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52">
            <a:off x="1153516" y="1119560"/>
            <a:ext cx="693496" cy="462691"/>
          </a:xfrm>
          <a:prstGeom prst="rect">
            <a:avLst/>
          </a:prstGeom>
        </p:spPr>
      </p:pic>
      <p:pic>
        <p:nvPicPr>
          <p:cNvPr id="79" name="รูปภาพ 7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246" b="100000" l="53322" r="74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52">
            <a:off x="6781043" y="863636"/>
            <a:ext cx="168284" cy="77761"/>
          </a:xfrm>
          <a:prstGeom prst="rect">
            <a:avLst/>
          </a:prstGeom>
        </p:spPr>
      </p:pic>
      <p:sp>
        <p:nvSpPr>
          <p:cNvPr id="82" name="สี่เหลี่ยมผืนผ้า 81"/>
          <p:cNvSpPr/>
          <p:nvPr/>
        </p:nvSpPr>
        <p:spPr>
          <a:xfrm>
            <a:off x="1136769" y="9701215"/>
            <a:ext cx="166894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e w s l e t t e r </a:t>
            </a:r>
            <a:endParaRPr lang="th-TH" sz="1400" dirty="0"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sp>
        <p:nvSpPr>
          <p:cNvPr id="65" name="กล่องข้อความ 2"/>
          <p:cNvSpPr txBox="1">
            <a:spLocks noChangeArrowheads="1"/>
          </p:cNvSpPr>
          <p:nvPr/>
        </p:nvSpPr>
        <p:spPr bwMode="auto">
          <a:xfrm>
            <a:off x="-14274" y="2578589"/>
            <a:ext cx="6850321" cy="1047672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th-TH" sz="1600" dirty="0" smtClean="0"/>
              <a:t> รดน้ำดำหัว ขอพรจากผู้ใหญ่</a:t>
            </a:r>
            <a:r>
              <a:rPr lang="en-US" sz="1600" dirty="0" smtClean="0"/>
              <a:t>,</a:t>
            </a:r>
            <a:r>
              <a:rPr lang="th-TH" sz="1600" dirty="0" smtClean="0"/>
              <a:t>ผู้บริหาร</a:t>
            </a:r>
            <a:r>
              <a:rPr lang="en-US" sz="1600" dirty="0" smtClean="0"/>
              <a:t>,</a:t>
            </a:r>
            <a:r>
              <a:rPr lang="th-TH" sz="1600" dirty="0" smtClean="0"/>
              <a:t>สมาชิกสภาฯ</a:t>
            </a:r>
            <a:r>
              <a:rPr lang="en-US" sz="1600" dirty="0" smtClean="0"/>
              <a:t>,</a:t>
            </a:r>
            <a:r>
              <a:rPr lang="th-TH" sz="1600" dirty="0" smtClean="0"/>
              <a:t>ณ ห้องประชุม องค์การบริหารส่วนตำบลดินจี่ เนื่องในวันสงกรานต์ 2566</a:t>
            </a:r>
          </a:p>
          <a:p>
            <a:r>
              <a:rPr lang="th-TH" sz="1600" dirty="0"/>
              <a:t> </a:t>
            </a:r>
            <a:r>
              <a:rPr lang="th-TH" sz="1600" dirty="0" smtClean="0"/>
              <a:t>                                                        13 -15  เมษายน 2566 </a:t>
            </a:r>
            <a:endParaRPr lang="en-US" sz="1600" dirty="0"/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863840" y="125241"/>
            <a:ext cx="447968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e w s l e t t e r </a:t>
            </a:r>
            <a:endParaRPr lang="th-TH" sz="4000" dirty="0">
              <a:solidFill>
                <a:srgbClr val="FF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1501424" y="3040267"/>
            <a:ext cx="36232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   e     w    s    l 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e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t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t </a:t>
            </a:r>
            <a:r>
              <a:rPr lang="pt-BR" sz="18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 e    </a:t>
            </a:r>
            <a:r>
              <a:rPr lang="pt-BR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r </a:t>
            </a:r>
            <a:endParaRPr lang="th-TH" sz="18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pic>
        <p:nvPicPr>
          <p:cNvPr id="2050" name="Picture 2" descr="C:\Users\pd\Desktop\สงกรานต์ 2566\1553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6"/>
          <a:stretch/>
        </p:blipFill>
        <p:spPr bwMode="auto">
          <a:xfrm>
            <a:off x="3592582" y="6448861"/>
            <a:ext cx="1386135" cy="12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d\Desktop\สงกรานต์ 2566\15539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7"/>
          <a:stretch/>
        </p:blipFill>
        <p:spPr bwMode="auto">
          <a:xfrm>
            <a:off x="5044273" y="8953082"/>
            <a:ext cx="1116177" cy="141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d\Desktop\สงกรานต์ 2566\1554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2"/>
          <a:stretch/>
        </p:blipFill>
        <p:spPr bwMode="auto">
          <a:xfrm>
            <a:off x="1313858" y="7622432"/>
            <a:ext cx="2290575" cy="16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d\Desktop\สงกรานต์ 2566\15541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4" b="-1"/>
          <a:stretch/>
        </p:blipFill>
        <p:spPr bwMode="auto">
          <a:xfrm>
            <a:off x="3462755" y="5101728"/>
            <a:ext cx="1461227" cy="136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d\Desktop\สงกรานต์ 2566\1554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23" y="7747279"/>
            <a:ext cx="1457798" cy="122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d\Desktop\สงกรานต์ 2566\1554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85" y="7249687"/>
            <a:ext cx="1352296" cy="14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pd\Desktop\สงกรานต์ 2566\S__27295750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55" y="6378525"/>
            <a:ext cx="1093249" cy="135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pd\Desktop\สงกรานต์ 2566\S__2729575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20" y="7740484"/>
            <a:ext cx="1379175" cy="12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pd\Desktop\สงกรานต์ 2566\สวัสดีวันปีใหม่ไทยรดน้ำดำหัวขอพรผู้ใหญ่ 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94" y="6333822"/>
            <a:ext cx="1362491" cy="14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pd\Desktop\สงกรานต์ 2566\สวัสดีวันปีใหม่ไทยรดน้ำดำหัวขอพรผู้ใหญ่ .ดินจี่_230412_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01" y="5237185"/>
            <a:ext cx="1212294" cy="131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Users\pd\Desktop\สงกรานต์ 2566\สวัสดีวันปีใหม่ไทยรดน้ำดำหัวขอพรผู้ใหญ่ .ดินจี่_230412_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08" y="8869900"/>
            <a:ext cx="1072040" cy="150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C:\Users\pd\Desktop\สงกรานต์ 2566\สวัสดีวันปีใหม่ไทยรดน้ำดำหัวขอพรผู้ใหญ่ .ดินจี่_230412_3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70" y="6536609"/>
            <a:ext cx="1330625" cy="12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C:\Users\pd\Desktop\สงกรานต์ 2566\สวัสดีวันปีใหม่ไทยรดน้ำดำหัวขอพรผู้ใหญ่ .ดินจี่_230412_5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15" y="9096973"/>
            <a:ext cx="1698750" cy="12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pd\Desktop\สงกรานต์ 2566\สวัสดีวันปีใหม่ไทยรดน้ำดำหัวขอพรผู้ใหญ่ .ดินจี่_230412_6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20" y="4965993"/>
            <a:ext cx="1335591" cy="15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C:\Users\pd\Desktop\สงกรานต์ 2566\สวัสดีวันปีใหม่ไทยรดน้ำดำหัวขอพรผู้ใหญ่ .ดินจี่_230412_235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61" y="9096973"/>
            <a:ext cx="1150103" cy="122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pd\Desktop\สงกรานต์ 2566\สวัสดีวันปีใหม่ไทยรดน้ำดำหัวขอพรผู้ใหญ่ _0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23" y="8879947"/>
            <a:ext cx="1653959" cy="149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C:\Users\pd\Desktop\สงกรานต์ 2566\สวัสดีวันปีใหม่ไทยรดน้ำดำหัวขอพรผู้ใหญ่ _1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85" y="8468617"/>
            <a:ext cx="1534873" cy="190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:\Users\pd\Desktop\สงกรานต์ 2566\สวัสดีวันปีใหม่ไทยรดน้ำดำหัวขอพรผู้ใหญ่ _2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27" y="6349757"/>
            <a:ext cx="1042774" cy="13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C:\Users\pd\Desktop\สงกรานต์ 2566\สวัสดีวันปีใหม่ไทยรดน้ำดำหัวขอพรผู้ใหญ่ _3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0" y="5127347"/>
            <a:ext cx="1890853" cy="13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:\Users\pd\Desktop\สงกรานต์ 2566\สวัสดีวันปีใหม่ไทยรดน้ำดำหัวขอพรผู้ใหญ่ _4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1"/>
          <a:stretch/>
        </p:blipFill>
        <p:spPr bwMode="auto">
          <a:xfrm>
            <a:off x="893940" y="4965993"/>
            <a:ext cx="1303261" cy="14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C:\Users\pd\Desktop\สงกรานต์ 2566\สวัสดีวันปีใหม่ไทยรดน้ำดำหัวขอพรผู้ใหญ่ _5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90" y="3626261"/>
            <a:ext cx="1781383" cy="156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C:\Users\pd\Desktop\สงกรานต์ 2566\สวัสดีวันปีใหม่ไทยรดน้ำดำหัวขอพรผู้ใหญ่ _7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58" y="6323774"/>
            <a:ext cx="1510865" cy="14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:\Users\pd\Desktop\สงกรานต์ 2566\สวัสดีวันปีใหม่ไทยรดน้ำดำหัวขอพรผู้ใหญ่ _8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21" y="3589929"/>
            <a:ext cx="1342964" cy="15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C:\Users\pd\Desktop\สงกรานต์ 2566\สวัสดีวันปีใหม่ไทยรดน้ำดำหัวขอพรผู้ใหญ่ _9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76" y="3589929"/>
            <a:ext cx="1376894" cy="152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C:\Users\pd\Desktop\สงกรานต์ 2566\สวัสดีวันปีใหม่ไทยรดน้ำดำหัวขอพรผู้ใหญ่ _10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22" y="3626261"/>
            <a:ext cx="1156451" cy="14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C:\Users\pd\Desktop\สงกรานต์ 2566\สวัสดีวันปีใหม่ไทยรดน้ำดำหัวขอพรผู้ใหญ่ _11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39" y="3626149"/>
            <a:ext cx="1589356" cy="165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C:\Users\pd\Desktop\สงกรานต์ 2566\สวัสดีวันปีใหม่ไทยรดน้ำดำหัวขอพรผู้ใหญ่ _12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53" y="3626261"/>
            <a:ext cx="1253099" cy="156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43" descr="C:\Users\pd\Desktop\สงกรานต์ 2566\สวัสดีวันปีใหม่ไทยรดน้ำดำหัวขอพรผู้ใหญ่ _13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76" y="5112834"/>
            <a:ext cx="1351808" cy="12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C:\Users\pd\Desktop\สงกรานต์ 2566\สวัสดีวันปีใหม่ไทยรดน้ำดำหัวขอพรผู้ใหญ่ _14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23" y="7622432"/>
            <a:ext cx="1608700" cy="134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" y="30822"/>
            <a:ext cx="6778064" cy="2547864"/>
          </a:xfrm>
          <a:prstGeom prst="rect">
            <a:avLst/>
          </a:prstGeom>
          <a:pattFill prst="wdDnDiag">
            <a:fgClr>
              <a:srgbClr val="0000FF"/>
            </a:fgClr>
            <a:bgClr>
              <a:schemeClr val="bg1"/>
            </a:bgClr>
          </a:pattFill>
        </p:spPr>
      </p:pic>
      <p:sp>
        <p:nvSpPr>
          <p:cNvPr id="5" name="กล่องข้อความ 2"/>
          <p:cNvSpPr txBox="1">
            <a:spLocks noChangeArrowheads="1"/>
          </p:cNvSpPr>
          <p:nvPr/>
        </p:nvSpPr>
        <p:spPr bwMode="auto">
          <a:xfrm>
            <a:off x="804671" y="2610097"/>
            <a:ext cx="6035877" cy="683759"/>
          </a:xfrm>
          <a:prstGeom prst="rect">
            <a:avLst/>
          </a:prstGeom>
          <a:gradFill rotWithShape="1">
            <a:gsLst>
              <a:gs pos="39000">
                <a:srgbClr val="92D050"/>
              </a:gs>
              <a:gs pos="81000">
                <a:srgbClr val="7030A0"/>
              </a:gs>
            </a:gsLst>
            <a:lin ang="5400000" scaled="1"/>
          </a:gradFill>
          <a:ln w="9525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NiramitIT๙" panose="02000506000000020004" pitchFamily="2" charset="-34"/>
                <a:ea typeface="Angsana New" panose="02020603050405020304" pitchFamily="18" charset="-34"/>
                <a:cs typeface="TH NiramitIT๙" panose="02000506000000020004" pitchFamily="2" charset="-34"/>
              </a:rPr>
              <a:t> </a:t>
            </a:r>
            <a:r>
              <a:rPr kumimoji="0" lang="th-TH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NiramitIT๙" panose="02000506000000020004" pitchFamily="2" charset="-34"/>
                <a:ea typeface="Angsana New" panose="02020603050405020304" pitchFamily="18" charset="-34"/>
                <a:cs typeface="TH NiramitIT๙" panose="02000506000000020004" pitchFamily="2" charset="-34"/>
              </a:rPr>
              <a:t>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NiramitIT๙" panose="02000506000000020004" pitchFamily="2" charset="-34"/>
                <a:ea typeface="Angsana New" panose="02020603050405020304" pitchFamily="18" charset="-34"/>
                <a:cs typeface="TH NiramitIT๙" panose="02000506000000020004" pitchFamily="2" charset="-34"/>
              </a:rPr>
              <a:t>ข่ า ว ส า ร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NiramitIT๙" panose="02000506000000020004" pitchFamily="2" charset="-34"/>
                <a:ea typeface="Angsana New" panose="02020603050405020304" pitchFamily="18" charset="-34"/>
                <a:cs typeface="TH NiramitIT๙" panose="02000506000000020004" pitchFamily="2" charset="-34"/>
              </a:rPr>
              <a:t> – 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NiramitIT๙" panose="02000506000000020004" pitchFamily="2" charset="-34"/>
                <a:ea typeface="Angsana New" panose="02020603050405020304" pitchFamily="18" charset="-34"/>
                <a:cs typeface="TH NiramitIT๙" panose="02000506000000020004" pitchFamily="2" charset="-34"/>
              </a:rPr>
              <a:t>ป ร ะ ช า สั ม พั น ธ์  อ บ ต. ดิ น จี่ </a:t>
            </a:r>
            <a:endParaRPr kumimoji="0" lang="th-TH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2050" name="Picture 2" descr="à¸à¸¥à¸à¸²à¸£à¸à¹à¸à¸«à¸²à¸£à¸¹à¸à¸ à¸²à¸à¸ªà¸³à¸«à¸£à¸±à¸ à¸£à¸¹à¸à¹à¸à¸£à¹à¸à¹à¸à¸à¸£à¸°à¸à¸²à¸¨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" y="2610097"/>
            <a:ext cx="749853" cy="68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กล่องข้อความ 2"/>
          <p:cNvSpPr txBox="1">
            <a:spLocks noChangeArrowheads="1"/>
          </p:cNvSpPr>
          <p:nvPr/>
        </p:nvSpPr>
        <p:spPr bwMode="auto">
          <a:xfrm>
            <a:off x="21794" y="3318947"/>
            <a:ext cx="6805384" cy="3429325"/>
          </a:xfrm>
          <a:prstGeom prst="rect">
            <a:avLst/>
          </a:prstGeom>
          <a:gradFill rotWithShape="1">
            <a:gsLst>
              <a:gs pos="80000">
                <a:srgbClr val="B2356A"/>
              </a:gs>
              <a:gs pos="45000">
                <a:srgbClr val="0000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h-TH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     </a:t>
            </a:r>
            <a:r>
              <a:rPr kumimoji="0" lang="th-TH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อบต.ดินจี่ ประชาสัมพันธ์ การให้หน่วยบริการการแพทย์ฉุกเฉิน กู้ชีพ กู้ภัย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lonna MT" panose="04020805060202030203" pitchFamily="82" charset="0"/>
              <a:ea typeface="Angsana New" panose="02020603050405020304" pitchFamily="18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EMS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) อบต.ดินจี่ ๒๔ ชั่วโมง เพื่อให้บริการแก่ผู้ป่วย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,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ผู้สูงอายุ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 ,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ผู้พิการ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,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ผู้ด้อยโอกาส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และผู้ประสบอุบัติเหตุในกรณีฉุกเฉินต่างๆ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lonna MT" panose="04020805060202030203" pitchFamily="82" charset="0"/>
              <a:ea typeface="Angsana New" panose="02020603050405020304" pitchFamily="18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พบเหตุแจ้งโทร.๐๙๖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-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๘๒๑๗๔๕๐ หรือ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๐๘๕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-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๔๕๗๖๔๘๖</a:t>
            </a: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lonna MT" panose="04020805060202030203" pitchFamily="82" charset="0"/>
              <a:ea typeface="Angsana New" panose="02020603050405020304" pitchFamily="18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หมายเลขฉุกเฉิน ฟรี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lonna MT" panose="04020805060202030203" pitchFamily="82" charset="0"/>
                <a:ea typeface="Angsana New" panose="02020603050405020304" pitchFamily="18" charset="-34"/>
                <a:cs typeface="TH SarabunPSK" panose="020B0500040200020003" pitchFamily="34" charset="-34"/>
              </a:rPr>
              <a:t>: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โทร.๑๖๖๙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lonna MT" panose="04020805060202030203" pitchFamily="82" charset="0"/>
              <a:ea typeface="Angsana New" panose="02020603050405020304" pitchFamily="18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olonna MT" panose="04020805060202030203" pitchFamily="82" charset="0"/>
              <a:ea typeface="Angsana New" panose="02020603050405020304" pitchFamily="18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lonna MT" panose="04020805060202030203" pitchFamily="82" charset="0"/>
              <a:ea typeface="Angsana New" panose="02020603050405020304" pitchFamily="18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2" descr="à¸à¸¥à¸à¸²à¸£à¸à¹à¸à¸«à¸²à¸£à¸¹à¸à¸ à¸²à¸à¸ªà¸³à¸«à¸£à¸±à¸ à¸£à¸¹à¸à¹à¸à¸£à¹à¸à¹à¸à¸à¸£à¸°à¸à¸²à¸¨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0" y="3341665"/>
            <a:ext cx="460790" cy="41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25063" r="3398" b="7915"/>
          <a:stretch/>
        </p:blipFill>
        <p:spPr>
          <a:xfrm>
            <a:off x="42342" y="14744"/>
            <a:ext cx="1532767" cy="939412"/>
          </a:xfrm>
          <a:prstGeom prst="rect">
            <a:avLst/>
          </a:prstGeom>
        </p:spPr>
      </p:pic>
      <p:sp>
        <p:nvSpPr>
          <p:cNvPr id="14" name="รูปหกเหลี่ยม 13"/>
          <p:cNvSpPr/>
          <p:nvPr/>
        </p:nvSpPr>
        <p:spPr>
          <a:xfrm rot="12860726">
            <a:off x="-254629" y="6285283"/>
            <a:ext cx="3155728" cy="2569048"/>
          </a:xfrm>
          <a:prstGeom prst="hexagon">
            <a:avLst>
              <a:gd name="adj" fmla="val 35417"/>
              <a:gd name="vf" fmla="val 115470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3" t="14949" r="10618" b="3093"/>
          <a:stretch/>
        </p:blipFill>
        <p:spPr>
          <a:xfrm>
            <a:off x="1168266" y="6777193"/>
            <a:ext cx="1062915" cy="1480889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2" t="15739" b="14269"/>
          <a:stretch/>
        </p:blipFill>
        <p:spPr>
          <a:xfrm>
            <a:off x="2984718" y="5636670"/>
            <a:ext cx="771254" cy="528446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2" t="15739" b="14269"/>
          <a:stretch/>
        </p:blipFill>
        <p:spPr>
          <a:xfrm>
            <a:off x="5029756" y="4818581"/>
            <a:ext cx="703223" cy="692103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5" t="21621" r="4548" b="20871"/>
          <a:stretch/>
        </p:blipFill>
        <p:spPr>
          <a:xfrm>
            <a:off x="4354198" y="6280086"/>
            <a:ext cx="709849" cy="437180"/>
          </a:xfrm>
          <a:prstGeom prst="rect">
            <a:avLst/>
          </a:prstGeom>
        </p:spPr>
      </p:pic>
      <p:pic>
        <p:nvPicPr>
          <p:cNvPr id="33" name="ตัวแทนเนื้อหา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20669" r="14144" b="17325"/>
          <a:stretch/>
        </p:blipFill>
        <p:spPr>
          <a:xfrm>
            <a:off x="5073013" y="6280086"/>
            <a:ext cx="771254" cy="437180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188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14599" r="5668" b="18306"/>
          <a:stretch/>
        </p:blipFill>
        <p:spPr>
          <a:xfrm>
            <a:off x="32068" y="8261277"/>
            <a:ext cx="2211547" cy="1647917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" t="1396" r="13482" b="11628"/>
          <a:stretch/>
        </p:blipFill>
        <p:spPr>
          <a:xfrm>
            <a:off x="5844268" y="4818581"/>
            <a:ext cx="1010662" cy="1881494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11862" r="13316"/>
          <a:stretch/>
        </p:blipFill>
        <p:spPr>
          <a:xfrm>
            <a:off x="167759" y="6157631"/>
            <a:ext cx="663389" cy="559635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11862" r="13316"/>
          <a:stretch/>
        </p:blipFill>
        <p:spPr>
          <a:xfrm>
            <a:off x="4354200" y="5712352"/>
            <a:ext cx="763116" cy="559635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11862" r="13316"/>
          <a:stretch/>
        </p:blipFill>
        <p:spPr>
          <a:xfrm>
            <a:off x="1558433" y="6165863"/>
            <a:ext cx="663389" cy="55963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11862" r="13316"/>
          <a:stretch/>
        </p:blipFill>
        <p:spPr>
          <a:xfrm>
            <a:off x="2964521" y="6176462"/>
            <a:ext cx="663389" cy="559635"/>
          </a:xfrm>
          <a:prstGeom prst="rect">
            <a:avLst/>
          </a:prstGeom>
        </p:spPr>
      </p:pic>
      <p:pic>
        <p:nvPicPr>
          <p:cNvPr id="43" name="รูปภาพ 4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5" y="1420907"/>
            <a:ext cx="1128905" cy="1130131"/>
          </a:xfrm>
          <a:prstGeom prst="rect">
            <a:avLst/>
          </a:prstGeom>
        </p:spPr>
      </p:pic>
      <p:pic>
        <p:nvPicPr>
          <p:cNvPr id="44" name="Picture 2" descr="65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7080" r="24669" b="15652"/>
          <a:stretch>
            <a:fillRect/>
          </a:stretch>
        </p:blipFill>
        <p:spPr bwMode="auto">
          <a:xfrm>
            <a:off x="844950" y="6164489"/>
            <a:ext cx="708276" cy="5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65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7080" r="24669" b="15652"/>
          <a:stretch>
            <a:fillRect/>
          </a:stretch>
        </p:blipFill>
        <p:spPr bwMode="auto">
          <a:xfrm>
            <a:off x="2247028" y="6167640"/>
            <a:ext cx="708276" cy="5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65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7080" r="24669" b="15652"/>
          <a:stretch>
            <a:fillRect/>
          </a:stretch>
        </p:blipFill>
        <p:spPr bwMode="auto">
          <a:xfrm>
            <a:off x="3639167" y="6164635"/>
            <a:ext cx="708276" cy="5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65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7080" r="24669" b="15652"/>
          <a:stretch>
            <a:fillRect/>
          </a:stretch>
        </p:blipFill>
        <p:spPr bwMode="auto">
          <a:xfrm>
            <a:off x="5117316" y="5721244"/>
            <a:ext cx="728390" cy="5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ตัวแทนเนื้อหา 3"/>
          <p:cNvSpPr>
            <a:spLocks noGrp="1"/>
          </p:cNvSpPr>
          <p:nvPr>
            <p:ph idx="1"/>
          </p:nvPr>
        </p:nvSpPr>
        <p:spPr>
          <a:xfrm>
            <a:off x="115207" y="376445"/>
            <a:ext cx="676334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dirty="0" smtClean="0"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N     e   w   s    l    e   t   t   </a:t>
            </a:r>
            <a:r>
              <a:rPr lang="pt-BR" sz="4000" dirty="0"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e </a:t>
            </a:r>
            <a:r>
              <a:rPr lang="pt-BR" sz="4000" dirty="0" smtClean="0"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  r  </a:t>
            </a:r>
            <a:endParaRPr lang="th-TH" sz="4000" dirty="0">
              <a:solidFill>
                <a:srgbClr val="FF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  <p:pic>
        <p:nvPicPr>
          <p:cNvPr id="42" name="รูปภาพ 41" descr="C:\Users\pd\Desktop\กู้ชีพ...1\4053.jpg"/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40850" r="2262" b="9917"/>
          <a:stretch/>
        </p:blipFill>
        <p:spPr bwMode="auto">
          <a:xfrm>
            <a:off x="2247028" y="6747227"/>
            <a:ext cx="4602671" cy="31492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309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เหลี่ยมเพชร">
  <a:themeElements>
    <a:clrScheme name="กำหนดเอง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E76618"/>
      </a:accent1>
      <a:accent2>
        <a:srgbClr val="C42F1A"/>
      </a:accent2>
      <a:accent3>
        <a:srgbClr val="E6B91E"/>
      </a:accent3>
      <a:accent4>
        <a:srgbClr val="E76618"/>
      </a:accent4>
      <a:accent5>
        <a:srgbClr val="C42F1A"/>
      </a:accent5>
      <a:accent6>
        <a:srgbClr val="FAE0D0"/>
      </a:accent6>
      <a:hlink>
        <a:srgbClr val="EA7666"/>
      </a:hlink>
      <a:folHlink>
        <a:srgbClr val="F5C1A2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6665</TotalTime>
  <Words>463</Words>
  <Application>Microsoft Office PowerPoint</Application>
  <PresentationFormat>กระดาษ A4 (210x297 มม.)</PresentationFormat>
  <Paragraphs>48</Paragraphs>
  <Slides>5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</vt:i4>
      </vt:variant>
    </vt:vector>
  </HeadingPairs>
  <TitlesOfParts>
    <vt:vector size="6" baseType="lpstr">
      <vt:lpstr>เหลี่ยมเพชร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pdF</cp:lastModifiedBy>
  <cp:revision>1590</cp:revision>
  <dcterms:created xsi:type="dcterms:W3CDTF">2019-03-23T07:20:00Z</dcterms:created>
  <dcterms:modified xsi:type="dcterms:W3CDTF">2023-04-21T04:23:11Z</dcterms:modified>
</cp:coreProperties>
</file>